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 id="2147483659" r:id="rId5"/>
  </p:sldMasterIdLst>
  <p:notesMasterIdLst>
    <p:notesMasterId r:id="rId68"/>
  </p:notesMasterIdLst>
  <p:handoutMasterIdLst>
    <p:handoutMasterId r:id="rId69"/>
  </p:handoutMasterIdLst>
  <p:sldIdLst>
    <p:sldId id="487" r:id="rId6"/>
    <p:sldId id="408" r:id="rId7"/>
    <p:sldId id="409" r:id="rId8"/>
    <p:sldId id="410" r:id="rId9"/>
    <p:sldId id="411" r:id="rId10"/>
    <p:sldId id="412" r:id="rId11"/>
    <p:sldId id="413" r:id="rId12"/>
    <p:sldId id="415" r:id="rId13"/>
    <p:sldId id="416" r:id="rId14"/>
    <p:sldId id="417" r:id="rId15"/>
    <p:sldId id="418" r:id="rId16"/>
    <p:sldId id="419" r:id="rId17"/>
    <p:sldId id="420" r:id="rId18"/>
    <p:sldId id="421" r:id="rId19"/>
    <p:sldId id="422" r:id="rId20"/>
    <p:sldId id="442" r:id="rId21"/>
    <p:sldId id="443" r:id="rId22"/>
    <p:sldId id="423" r:id="rId23"/>
    <p:sldId id="424" r:id="rId24"/>
    <p:sldId id="425" r:id="rId25"/>
    <p:sldId id="444" r:id="rId26"/>
    <p:sldId id="426" r:id="rId27"/>
    <p:sldId id="427" r:id="rId28"/>
    <p:sldId id="428" r:id="rId29"/>
    <p:sldId id="429" r:id="rId30"/>
    <p:sldId id="430" r:id="rId31"/>
    <p:sldId id="431" r:id="rId32"/>
    <p:sldId id="432" r:id="rId33"/>
    <p:sldId id="433" r:id="rId34"/>
    <p:sldId id="434" r:id="rId35"/>
    <p:sldId id="435" r:id="rId36"/>
    <p:sldId id="436" r:id="rId37"/>
    <p:sldId id="437" r:id="rId38"/>
    <p:sldId id="438" r:id="rId39"/>
    <p:sldId id="439" r:id="rId40"/>
    <p:sldId id="440" r:id="rId41"/>
    <p:sldId id="441" r:id="rId42"/>
    <p:sldId id="445" r:id="rId43"/>
    <p:sldId id="446" r:id="rId44"/>
    <p:sldId id="488" r:id="rId45"/>
    <p:sldId id="447" r:id="rId46"/>
    <p:sldId id="448" r:id="rId47"/>
    <p:sldId id="449" r:id="rId48"/>
    <p:sldId id="450" r:id="rId49"/>
    <p:sldId id="453" r:id="rId50"/>
    <p:sldId id="454" r:id="rId51"/>
    <p:sldId id="455" r:id="rId52"/>
    <p:sldId id="460" r:id="rId53"/>
    <p:sldId id="489" r:id="rId54"/>
    <p:sldId id="490" r:id="rId55"/>
    <p:sldId id="456" r:id="rId56"/>
    <p:sldId id="457" r:id="rId57"/>
    <p:sldId id="458" r:id="rId58"/>
    <p:sldId id="461" r:id="rId59"/>
    <p:sldId id="462" r:id="rId60"/>
    <p:sldId id="463" r:id="rId61"/>
    <p:sldId id="464" r:id="rId62"/>
    <p:sldId id="465" r:id="rId63"/>
    <p:sldId id="466" r:id="rId64"/>
    <p:sldId id="491" r:id="rId65"/>
    <p:sldId id="467" r:id="rId66"/>
    <p:sldId id="298" r:id="rId67"/>
  </p:sldIdLst>
  <p:sldSz cx="9144000" cy="6858000" type="screen4x3"/>
  <p:notesSz cx="6858000" cy="9144000"/>
  <p:embeddedFontLst>
    <p:embeddedFont>
      <p:font typeface="Noto Sans Symbols" panose="020B0604020202020204" charset="0"/>
      <p:regular r:id="rId70"/>
      <p:bold r:id="rId71"/>
      <p:italic r:id="rId72"/>
      <p:boldItalic r:id="rId73"/>
    </p:embeddedFont>
    <p:embeddedFont>
      <p:font typeface="Verdana" panose="020B0604030504040204" pitchFamily="34"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974" userDrawn="1">
          <p15:clr>
            <a:srgbClr val="A4A3A4"/>
          </p15:clr>
        </p15:guide>
        <p15:guide id="2" pos="272" userDrawn="1">
          <p15:clr>
            <a:srgbClr val="A4A3A4"/>
          </p15:clr>
        </p15:guide>
        <p15:guide id="4" orient="horz" pos="119" userDrawn="1">
          <p15:clr>
            <a:srgbClr val="A4A3A4"/>
          </p15:clr>
        </p15:guide>
        <p15:guide id="6" orient="horz" pos="981" userDrawn="1">
          <p15:clr>
            <a:srgbClr val="A4A3A4"/>
          </p15:clr>
        </p15:guide>
        <p15:guide id="7" pos="5465"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7" name="Buonanno, Lena" initials="BL" lastIdx="19" clrIdx="7">
    <p:extLst>
      <p:ext uri="{19B8F6BF-5375-455C-9EA6-DF929625EA0E}">
        <p15:presenceInfo xmlns:p15="http://schemas.microsoft.com/office/powerpoint/2012/main" userId="S::lena.buonanno@pearson.com::b7db25ab-1acc-4b12-b56c-c0da7966ba58" providerId="AD"/>
      </p:ext>
    </p:extLst>
  </p:cmAuthor>
  <p:cmAuthor id="1" name="Ruchi Sachdev" initials="" lastIdx="8" clrIdx="1"/>
  <p:cmAuthor id="8" name="Sherla, Bhanuprakash" initials="SB" lastIdx="5" clrIdx="8">
    <p:extLst>
      <p:ext uri="{19B8F6BF-5375-455C-9EA6-DF929625EA0E}">
        <p15:presenceInfo xmlns:p15="http://schemas.microsoft.com/office/powerpoint/2012/main" userId="S::bhanuprakash.sherla1@pearson.com::5b20508d-6c0f-42af-b8db-6b4d3ca3fbf6" providerId="AD"/>
      </p:ext>
    </p:extLst>
  </p:cmAuthor>
  <p:cmAuthor id="2" name="Sarah Reusché" initials="" lastIdx="13" clrIdx="2"/>
  <p:cmAuthor id="9" name="Mike K Casey " initials="MKC" lastIdx="17" clrIdx="9">
    <p:extLst>
      <p:ext uri="{19B8F6BF-5375-455C-9EA6-DF929625EA0E}">
        <p15:presenceInfo xmlns:p15="http://schemas.microsoft.com/office/powerpoint/2012/main" userId="S-1-5-21-651466693-4105645161-1697256129-3244" providerId="AD"/>
      </p:ext>
    </p:extLst>
  </p:cmAuthor>
  <p:cmAuthor id="3" name="Nitin Shankar" initials="" lastIdx="6" clrIdx="3"/>
  <p:cmAuthor id="10" name="CE" initials="CE" lastIdx="5" clrIdx="10">
    <p:extLst>
      <p:ext uri="{19B8F6BF-5375-455C-9EA6-DF929625EA0E}">
        <p15:presenceInfo xmlns:p15="http://schemas.microsoft.com/office/powerpoint/2012/main" userId="CE" providerId="None"/>
      </p:ext>
    </p:extLst>
  </p:cmAuthor>
  <p:cmAuthor id="4" name="Kristen Flathman" initials="" lastIdx="1" clrIdx="4"/>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45" autoAdjust="0"/>
    <p:restoredTop sz="86520" autoAdjust="0"/>
  </p:normalViewPr>
  <p:slideViewPr>
    <p:cSldViewPr snapToGrid="0" snapToObjects="1">
      <p:cViewPr varScale="1">
        <p:scale>
          <a:sx n="95" d="100"/>
          <a:sy n="95" d="100"/>
        </p:scale>
        <p:origin x="2088" y="78"/>
      </p:cViewPr>
      <p:guideLst>
        <p:guide orient="horz" pos="3974"/>
        <p:guide pos="272"/>
        <p:guide orient="horz" pos="119"/>
        <p:guide orient="horz" pos="981"/>
        <p:guide pos="5465"/>
      </p:guideLst>
    </p:cSldViewPr>
  </p:slideViewPr>
  <p:outlineViewPr>
    <p:cViewPr>
      <p:scale>
        <a:sx n="50" d="100"/>
        <a:sy n="50" d="100"/>
      </p:scale>
      <p:origin x="0" y="-152880"/>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notesMaster" Target="notesMasters/notesMaster1.xml"/><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font" Target="fonts/font5.fntdata"/><Relationship Id="rId79"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slide" Target="slides/slide56.xml"/><Relationship Id="rId82" Type="http://schemas.openxmlformats.org/officeDocument/2006/relationships/tableStyles" Target="tableStyle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handoutMaster" Target="handoutMasters/handoutMaster1.xml"/><Relationship Id="rId77" Type="http://schemas.openxmlformats.org/officeDocument/2006/relationships/font" Target="fonts/font8.fntdata"/><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font" Target="fonts/font3.fntdata"/><Relationship Id="rId80"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font" Target="fonts/font1.fntdata"/><Relationship Id="rId75" Type="http://schemas.openxmlformats.org/officeDocument/2006/relationships/font" Target="fonts/font6.fntdata"/><Relationship Id="rId83"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font" Target="fonts/font4.fntdata"/><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font" Target="fonts/font7.fntdata"/><Relationship Id="rId7" Type="http://schemas.openxmlformats.org/officeDocument/2006/relationships/slide" Target="slides/slide2.xml"/><Relationship Id="rId71" Type="http://schemas.openxmlformats.org/officeDocument/2006/relationships/font" Target="fonts/font2.fntdata"/><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llapandi Murugan" userId="213f20c9-52d8-446b-ab6b-14b65f01aa8b" providerId="ADAL" clId="{835FA3E3-9AF0-4746-BC12-DAEC0968300F}"/>
    <pc:docChg chg="custSel">
      <pc:chgData name="Chellapandi Murugan" userId="213f20c9-52d8-446b-ab6b-14b65f01aa8b" providerId="ADAL" clId="{835FA3E3-9AF0-4746-BC12-DAEC0968300F}" dt="2024-03-23T07:20:47.051" v="4" actId="1592"/>
      <pc:docMkLst>
        <pc:docMk/>
      </pc:docMkLst>
      <pc:sldChg chg="delCm">
        <pc:chgData name="Chellapandi Murugan" userId="213f20c9-52d8-446b-ab6b-14b65f01aa8b" providerId="ADAL" clId="{835FA3E3-9AF0-4746-BC12-DAEC0968300F}" dt="2024-03-23T06:51:19.100" v="0" actId="1592"/>
        <pc:sldMkLst>
          <pc:docMk/>
          <pc:sldMk cId="778123098" sldId="412"/>
        </pc:sldMkLst>
      </pc:sldChg>
      <pc:sldChg chg="delCm">
        <pc:chgData name="Chellapandi Murugan" userId="213f20c9-52d8-446b-ab6b-14b65f01aa8b" providerId="ADAL" clId="{835FA3E3-9AF0-4746-BC12-DAEC0968300F}" dt="2024-03-23T07:20:32.164" v="1" actId="1592"/>
        <pc:sldMkLst>
          <pc:docMk/>
          <pc:sldMk cId="3493712899" sldId="413"/>
        </pc:sldMkLst>
      </pc:sldChg>
      <pc:sldChg chg="delCm">
        <pc:chgData name="Chellapandi Murugan" userId="213f20c9-52d8-446b-ab6b-14b65f01aa8b" providerId="ADAL" clId="{835FA3E3-9AF0-4746-BC12-DAEC0968300F}" dt="2024-03-23T07:20:37.116" v="2" actId="1592"/>
        <pc:sldMkLst>
          <pc:docMk/>
          <pc:sldMk cId="2702968650" sldId="415"/>
        </pc:sldMkLst>
      </pc:sldChg>
      <pc:sldChg chg="delCm">
        <pc:chgData name="Chellapandi Murugan" userId="213f20c9-52d8-446b-ab6b-14b65f01aa8b" providerId="ADAL" clId="{835FA3E3-9AF0-4746-BC12-DAEC0968300F}" dt="2024-03-23T07:20:42.771" v="3" actId="1592"/>
        <pc:sldMkLst>
          <pc:docMk/>
          <pc:sldMk cId="107073947" sldId="439"/>
        </pc:sldMkLst>
      </pc:sldChg>
      <pc:sldChg chg="delCm">
        <pc:chgData name="Chellapandi Murugan" userId="213f20c9-52d8-446b-ab6b-14b65f01aa8b" providerId="ADAL" clId="{835FA3E3-9AF0-4746-BC12-DAEC0968300F}" dt="2024-03-23T07:20:47.051" v="4" actId="1592"/>
        <pc:sldMkLst>
          <pc:docMk/>
          <pc:sldMk cId="2442406379" sldId="44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5/3/2024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wmf>
</file>

<file path=ppt/media/image11.wmf>
</file>

<file path=ppt/media/image12.png>
</file>

<file path=ppt/media/image13.png>
</file>

<file path=ppt/media/image14.png>
</file>

<file path=ppt/media/image15.wmf>
</file>

<file path=ppt/media/image16.png>
</file>

<file path=ppt/media/image17.wmf>
</file>

<file path=ppt/media/image18.png>
</file>

<file path=ppt/media/image19.wmf>
</file>

<file path=ppt/media/image2.jpg>
</file>

<file path=ppt/media/image20.wmf>
</file>

<file path=ppt/media/image21.wmf>
</file>

<file path=ppt/media/image22.wmf>
</file>

<file path=ppt/media/image23.png>
</file>

<file path=ppt/media/image24.wmf>
</file>

<file path=ppt/media/image25.wmf>
</file>

<file path=ppt/media/image26.wmf>
</file>

<file path=ppt/media/image27.wmf>
</file>

<file path=ppt/media/image28.wmf>
</file>

<file path=ppt/media/image29.wmf>
</file>

<file path=ppt/media/image30.wmf>
</file>

<file path=ppt/media/image31.wmf>
</file>

<file path=ppt/media/image32.wmf>
</file>

<file path=ppt/media/image33.png>
</file>

<file path=ppt/media/image34.png>
</file>

<file path=ppt/media/image35.wmf>
</file>

<file path=ppt/media/image36.wmf>
</file>

<file path=ppt/media/image37.wmf>
</file>

<file path=ppt/media/image38.wmf>
</file>

<file path=ppt/media/image39.wmf>
</file>

<file path=ppt/media/image4.png>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wmf>
</file>

<file path=ppt/media/image50.wmf>
</file>

<file path=ppt/media/image51.png>
</file>

<file path=ppt/media/image53.wmf>
</file>

<file path=ppt/media/image54.png>
</file>

<file path=ppt/media/image55.wmf>
</file>

<file path=ppt/media/image56.png>
</file>

<file path=ppt/media/image57.png>
</file>

<file path=ppt/media/image58.png>
</file>

<file path=ppt/media/image59.svg>
</file>

<file path=ppt/media/image6.wmf>
</file>

<file path=ppt/media/image7.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X axis represents quantity of dollars traded, and the truncated Y axis represents exchange rate between yen and dollars. Supply line S sub 1 shifts right and becomes S sub 2. Demand line D sub 1 shifts right and becomes D sub 2. The supply curve of dollars shifts to the right, while the demand curve for dollars shifts further to the right, causing the equilibrium exchange rate to rise. D sub 1 and S sub 1 intersect at point A. D sub 2 and S sub 2 intersect at point B. </a:t>
            </a:r>
            <a:endParaRPr lang="en-US" noProof="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13433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concept is highlighted by another example in your text that uses Blu-ray discs and French wine as the two goods and the United Dollar depreciates versus the euro. The starting point is the same where 1 euro = 1 U.S. dollar. However, in this case the dollar depreciates or falls in value and it now takes $1.20 to buy 1 euro. French wine that initially cost 50 dollars will now cost 60 dollars in the United States (50 euros x $1.2 = $60). However, Blu-ray discs exported from the U.S. are now cheaper in France. Prior to the dollar depreciation the Blu-ray discs were 20 euros. Now, they are $20/1.2 dollars per euro = 16.67 euros.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221180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304771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appendix to this chapter covers the gold standard and Bretton Woods in more detail.</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609645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NOTE: In the digital chapter, the Figure 18.4 is an interactive real-time data graph, which means it automatically updates when new data becomes available.</a:t>
            </a:r>
          </a:p>
          <a:p>
            <a:endParaRPr lang="en-US" sz="1200" b="0" i="0" u="none" strike="noStrike" kern="1200" cap="none" dirty="0">
              <a:solidFill>
                <a:schemeClr val="dk1"/>
              </a:solidFill>
              <a:effectLst/>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The horizontal axis represents year, and ranges from 1973 to 2023, in increments of 5 years. The vertical axis represents trade weighted exchange rate for the U S dollar, March 1973 = 100. The recession periods, 1973 to 1975, 1980 to 1981, 1982 to 1983, 1990 to 1991, 2001 to 2002, 2007 to 2009, and 2020 are indicated as shaded areas. The line begins at 109 in 1973, and rises irregularly to the highest rate of 145 by 1985. The line falls to 80 by 1995, rises to 110 in 2003, and falls to the lowest point of 72 by 2008. The line slowly rebounds reaching 90 by 2018, and 110 by 2022, and ends at 106 in 2023. All values are estimated.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148061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data from the pie diagram is as follows.</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Canadian dollar, 2.4%</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Chinese yuan, 2.6%</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Australian dollar, 2.0%</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Other currencies, 3.9%</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British pound, 4.9%</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Japanese yen, 5.5%</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Euro, 19.8%</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U.S. dollar, 59.0%</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779247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In the digital chapter, the figure 18.5 is an interactive real-time data graph, which means it automatically updates when new data becomes available.</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The horizontal axis represents year, and ranges from 1960 to 2020, in increments of 5 years. The vertical axis represents current account balance as a percentage of G D P, and ranges from negative 6 to 2%, in increments of 1%. The line starts at 0.5 in 1960, falls to negative 3.5 in 1988, rebounds to 0.2 by 1992, and falls to negative 5.8 by 2006 before a slight rebound to negative 2.1 in 2017 and ends at negative 4.2 in 2022. All values are estimated.</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066359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718544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8273587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rates are marked on the y axis. $2.80 represents the equilibrium exchange rate and $4.00 represents the par exchange rate. Demand curve D falls diagonally and supply curve S rises diagonally. They intersect at (1.4, 2.80). The distance between the two lines at the par exchange rate, at points (1.0, $4.00) on D and (2.0, $4.00) on S, represents surplus of pounds = quantity the Bank of England has to purchase with dollars.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1388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878572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482596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rates are marked on the y axis. $0.27 represents the par exchange rate and $0.35 represents the equilibrium exchange rate. Demand curve D falls diagonally and supply curve S rises diagonally. They intersect at (1.4, 0.35). The distance between the two lines at the par exchange rate, at points (1.0, $0.27) on S and (2.0, $0.27) on S, represents shortage of deutsche marks = the quantity that the Bundesbank had to supply in exchange for dollars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540407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970431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Curve D sub 2 is shifted right of D sub 1, falling through point (3.0, 0.27). Supply curve S intersects D sub 2 at approximately (1.8, $0.42).</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8560672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62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table is as follows.</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Current account. Debit. Credit.</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Exports of goods. $2,090. Blank.</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Imports of goods. 3,273. Blank.</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Balance on goods, trade balance. Blank. Negative 1,183.</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Exports of services. 929. blank.</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Imports of services. Negative 697. blank.</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Balance on services. blank. 232.</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Income received on investments. 952. blank.</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Income payments on investments. 761. blank.</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Net income on investments. blank. 149.</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Net transfers. blank. Negative 169.</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 Balance on current account. blank. Negative 971.</a:t>
            </a:r>
            <a:br>
              <a:rPr lang="en-US" sz="1200" b="0" i="0" u="none" strike="noStrike" kern="1200" cap="none" noProof="0" dirty="0">
                <a:solidFill>
                  <a:schemeClr val="dk1"/>
                </a:solidFill>
                <a:effectLst/>
                <a:latin typeface="Arial"/>
                <a:ea typeface="Arial"/>
                <a:cs typeface="Arial"/>
                <a:sym typeface="Arial"/>
              </a:rPr>
            </a:br>
            <a:r>
              <a:rPr lang="en-US" sz="1200" b="0" i="0" u="none" strike="noStrike" kern="1200" cap="none" noProof="0" dirty="0">
                <a:solidFill>
                  <a:schemeClr val="dk1"/>
                </a:solidFill>
                <a:effectLst/>
                <a:latin typeface="Arial"/>
                <a:ea typeface="Arial"/>
                <a:cs typeface="Arial"/>
                <a:sym typeface="Arial"/>
              </a:rPr>
              <a:t>The text reads, the sum of the balance on goods, negative 1,183, and the balance on services, 232, equals net exports.</a:t>
            </a:r>
            <a:endParaRPr lang="en-US" sz="1200" b="0" i="0" u="none" strike="noStrike" kern="1200" cap="none" noProof="0" dirty="0">
              <a:solidFill>
                <a:schemeClr val="dk1"/>
              </a:solidFill>
              <a:effectLst/>
              <a:latin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47160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43754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diagram is as follows.</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Canada, to U S $ 446 billion, from U S $ 357 billion.</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Europe, to U S $ 731 billion, from U S $ 504 billion.</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Middle East, to U S $ 75 billion, from U S $ 62 billion.</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Africa, to U S $ 42 billion, from U S $ 31 billion.</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Latin America, except Mexico, to U S $ 152 billion, from U S $ 225 billion.</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Mexico, to U S $ 463 billion, from U S $ 325 billion.</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Asia, except China and Japan, to U S $ 678 billion, from U S $ 346 billion.</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Japan, to U S $ 149 billion, from U S $ 82 billion.</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China, to U S $ 537 billion, from U S $ 156 billion.</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52908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785949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A graph plots exchange rate in yen per dollar versus quantity of dollars traded. The demand curve starts in the upper left corner and falls diagonally to the lower right. It is the demand for dollars in exchange for yen. The supply curve starts in the lower left corner and rises diagonally to the upper right. It is the supply of dollars in exchange for yen. The supply and demand curves intersect at y = 120.</a:t>
            </a:r>
            <a:r>
              <a:rPr lang="en-US" dirty="0"/>
              <a:t> </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62890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X axis represents quantity of dollars traded, and the truncated Y axis represents exchange rate between yen and dollars. The supply curve represents the supply of dollars in exchange for yen. It intersects the demand curve at the center of the graph. The demand curve represents the demand for dollars in exchange for yen. The space above the intersection represents a surplus of dollars. The space below the intersection represents the shortage of dollars.</a:t>
            </a:r>
            <a:endParaRPr lang="en-US" noProof="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709783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A graph plots exchange rate in yen per dollar versus quantity of dollars traded. D 1 starts near the upper left corner and falls diagonally to the center of the x axis. S 1 starts in the lower left corner and rises diagonally to the upper right corner. It intersects with D 1 at point A, which is at y = 120. A horizontal arrow points from S 1 to S 2, which runs parallel to S 1, but slightly below it. A text inset reads, 1, the supply curve of dollars shifts to the right.</a:t>
            </a:r>
            <a:r>
              <a:rPr lang="en-US" dirty="0"/>
              <a:t> </a:t>
            </a:r>
            <a:endParaRPr lang="en-AU"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46842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370533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870889"/>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6" name="Content Placeholder 5"/>
          <p:cNvSpPr>
            <a:spLocks noGrp="1"/>
          </p:cNvSpPr>
          <p:nvPr>
            <p:ph sz="quarter" idx="16"/>
          </p:nvPr>
        </p:nvSpPr>
        <p:spPr>
          <a:xfrm>
            <a:off x="457200" y="2579688"/>
            <a:ext cx="4360863" cy="66833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p:cNvSpPr>
            <a:spLocks noGrp="1"/>
          </p:cNvSpPr>
          <p:nvPr>
            <p:ph sz="quarter" idx="17"/>
          </p:nvPr>
        </p:nvSpPr>
        <p:spPr>
          <a:xfrm>
            <a:off x="457200" y="3398838"/>
            <a:ext cx="4360863" cy="627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8"/>
          </p:nvPr>
        </p:nvSpPr>
        <p:spPr>
          <a:xfrm>
            <a:off x="457200" y="4025900"/>
            <a:ext cx="4360863" cy="6413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9"/>
          </p:nvPr>
        </p:nvSpPr>
        <p:spPr>
          <a:xfrm>
            <a:off x="457200" y="4667250"/>
            <a:ext cx="4360863" cy="6461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15181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8232128" cy="101670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809199"/>
            <a:ext cx="8232128" cy="101670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4065823"/>
            <a:ext cx="8232128" cy="84737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5153117"/>
            <a:ext cx="8232128" cy="8381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22257523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image" Target="../media/image1.jp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theme" Target="../theme/theme2.xml"/><Relationship Id="rId2" Type="http://schemas.openxmlformats.org/officeDocument/2006/relationships/slideLayout" Target="../slideLayouts/slideLayout3.xml"/><Relationship Id="rId16" Type="http://schemas.openxmlformats.org/officeDocument/2006/relationships/slideLayout" Target="../slideLayouts/slideLayout17.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IN" altLang="en-US" sz="1200" b="0" dirty="0">
                <a:latin typeface="Verdana"/>
                <a:ea typeface="Verdana" panose="020B0604030504040204" pitchFamily="34" charset="0"/>
                <a:cs typeface="Verdana" panose="020B0604030504040204" pitchFamily="34" charset="0"/>
              </a:rPr>
              <a:t>Copyright © 2025, 2021, 2018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8"/>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1" r:id="rId8"/>
    <p:sldLayoutId id="2147483680" r:id="rId9"/>
    <p:sldLayoutId id="2147483671" r:id="rId10"/>
    <p:sldLayoutId id="2147483673" r:id="rId11"/>
    <p:sldLayoutId id="2147483682" r:id="rId12"/>
    <p:sldLayoutId id="2147483683" r:id="rId13"/>
    <p:sldLayoutId id="2147483670" r:id="rId14"/>
    <p:sldLayoutId id="2147483669" r:id="rId15"/>
    <p:sldLayoutId id="214748365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4.bin"/><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5.bin"/><Relationship Id="rId1" Type="http://schemas.openxmlformats.org/officeDocument/2006/relationships/slideLayout" Target="../slideLayouts/slideLayout10.xml"/><Relationship Id="rId5" Type="http://schemas.openxmlformats.org/officeDocument/2006/relationships/image" Target="../media/image11.wmf"/><Relationship Id="rId4" Type="http://schemas.openxmlformats.org/officeDocument/2006/relationships/oleObject" Target="../embeddings/oleObject6.bin"/></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w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w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8" Type="http://schemas.openxmlformats.org/officeDocument/2006/relationships/image" Target="../media/image21.wmf"/><Relationship Id="rId3" Type="http://schemas.openxmlformats.org/officeDocument/2006/relationships/oleObject" Target="../embeddings/oleObject9.bin"/><Relationship Id="rId7" Type="http://schemas.openxmlformats.org/officeDocument/2006/relationships/oleObject" Target="../embeddings/oleObject11.bin"/><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20.wmf"/><Relationship Id="rId5" Type="http://schemas.openxmlformats.org/officeDocument/2006/relationships/oleObject" Target="../embeddings/oleObject10.bin"/><Relationship Id="rId10" Type="http://schemas.openxmlformats.org/officeDocument/2006/relationships/image" Target="../media/image22.wmf"/><Relationship Id="rId4" Type="http://schemas.openxmlformats.org/officeDocument/2006/relationships/image" Target="../media/image19.wmf"/><Relationship Id="rId9" Type="http://schemas.openxmlformats.org/officeDocument/2006/relationships/oleObject" Target="../embeddings/oleObject12.bin"/></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4.wmf"/><Relationship Id="rId7" Type="http://schemas.openxmlformats.org/officeDocument/2006/relationships/image" Target="../media/image26.wmf"/><Relationship Id="rId2" Type="http://schemas.openxmlformats.org/officeDocument/2006/relationships/oleObject" Target="../embeddings/oleObject13.bin"/><Relationship Id="rId1" Type="http://schemas.openxmlformats.org/officeDocument/2006/relationships/slideLayout" Target="../slideLayouts/slideLayout10.xml"/><Relationship Id="rId6" Type="http://schemas.openxmlformats.org/officeDocument/2006/relationships/oleObject" Target="../embeddings/oleObject15.bin"/><Relationship Id="rId5" Type="http://schemas.openxmlformats.org/officeDocument/2006/relationships/image" Target="../media/image25.wmf"/><Relationship Id="rId4" Type="http://schemas.openxmlformats.org/officeDocument/2006/relationships/oleObject" Target="../embeddings/oleObject14.bin"/></Relationships>
</file>

<file path=ppt/slides/_rels/slide26.xml.rels><?xml version="1.0" encoding="UTF-8" standalone="yes"?>
<Relationships xmlns="http://schemas.openxmlformats.org/package/2006/relationships"><Relationship Id="rId3" Type="http://schemas.openxmlformats.org/officeDocument/2006/relationships/image" Target="../media/image27.wmf"/><Relationship Id="rId2" Type="http://schemas.openxmlformats.org/officeDocument/2006/relationships/oleObject" Target="../embeddings/oleObject16.bin"/><Relationship Id="rId1" Type="http://schemas.openxmlformats.org/officeDocument/2006/relationships/slideLayout" Target="../slideLayouts/slideLayout10.xml"/><Relationship Id="rId5" Type="http://schemas.openxmlformats.org/officeDocument/2006/relationships/image" Target="../media/image28.wmf"/><Relationship Id="rId4" Type="http://schemas.openxmlformats.org/officeDocument/2006/relationships/oleObject" Target="../embeddings/oleObject17.bin"/></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8" Type="http://schemas.openxmlformats.org/officeDocument/2006/relationships/oleObject" Target="../embeddings/oleObject21.bin"/><Relationship Id="rId3" Type="http://schemas.openxmlformats.org/officeDocument/2006/relationships/image" Target="../media/image29.wmf"/><Relationship Id="rId7" Type="http://schemas.openxmlformats.org/officeDocument/2006/relationships/image" Target="../media/image31.wmf"/><Relationship Id="rId2" Type="http://schemas.openxmlformats.org/officeDocument/2006/relationships/oleObject" Target="../embeddings/oleObject18.bin"/><Relationship Id="rId1" Type="http://schemas.openxmlformats.org/officeDocument/2006/relationships/slideLayout" Target="../slideLayouts/slideLayout10.xml"/><Relationship Id="rId6" Type="http://schemas.openxmlformats.org/officeDocument/2006/relationships/oleObject" Target="../embeddings/oleObject20.bin"/><Relationship Id="rId5" Type="http://schemas.openxmlformats.org/officeDocument/2006/relationships/image" Target="../media/image30.wmf"/><Relationship Id="rId4" Type="http://schemas.openxmlformats.org/officeDocument/2006/relationships/oleObject" Target="../embeddings/oleObject19.bin"/><Relationship Id="rId9" Type="http://schemas.openxmlformats.org/officeDocument/2006/relationships/image" Target="../media/image32.w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35.wmf"/><Relationship Id="rId2" Type="http://schemas.openxmlformats.org/officeDocument/2006/relationships/oleObject" Target="../embeddings/oleObject22.bin"/><Relationship Id="rId1" Type="http://schemas.openxmlformats.org/officeDocument/2006/relationships/slideLayout" Target="../slideLayouts/slideLayout9.xml"/><Relationship Id="rId5" Type="http://schemas.openxmlformats.org/officeDocument/2006/relationships/image" Target="../media/image36.wmf"/><Relationship Id="rId4" Type="http://schemas.openxmlformats.org/officeDocument/2006/relationships/oleObject" Target="../embeddings/oleObject23.bin"/></Relationships>
</file>

<file path=ppt/slides/_rels/slide42.xml.rels><?xml version="1.0" encoding="UTF-8" standalone="yes"?>
<Relationships xmlns="http://schemas.openxmlformats.org/package/2006/relationships"><Relationship Id="rId8" Type="http://schemas.openxmlformats.org/officeDocument/2006/relationships/oleObject" Target="../embeddings/oleObject27.bin"/><Relationship Id="rId3" Type="http://schemas.openxmlformats.org/officeDocument/2006/relationships/image" Target="../media/image37.wmf"/><Relationship Id="rId7" Type="http://schemas.openxmlformats.org/officeDocument/2006/relationships/image" Target="../media/image39.wmf"/><Relationship Id="rId2" Type="http://schemas.openxmlformats.org/officeDocument/2006/relationships/oleObject" Target="../embeddings/oleObject24.bin"/><Relationship Id="rId1" Type="http://schemas.openxmlformats.org/officeDocument/2006/relationships/slideLayout" Target="../slideLayouts/slideLayout9.xml"/><Relationship Id="rId6" Type="http://schemas.openxmlformats.org/officeDocument/2006/relationships/oleObject" Target="../embeddings/oleObject26.bin"/><Relationship Id="rId11" Type="http://schemas.openxmlformats.org/officeDocument/2006/relationships/image" Target="../media/image41.wmf"/><Relationship Id="rId5" Type="http://schemas.openxmlformats.org/officeDocument/2006/relationships/image" Target="../media/image38.wmf"/><Relationship Id="rId10" Type="http://schemas.openxmlformats.org/officeDocument/2006/relationships/oleObject" Target="../embeddings/oleObject28.bin"/><Relationship Id="rId4" Type="http://schemas.openxmlformats.org/officeDocument/2006/relationships/oleObject" Target="../embeddings/oleObject25.bin"/><Relationship Id="rId9" Type="http://schemas.openxmlformats.org/officeDocument/2006/relationships/image" Target="../media/image40.wmf"/></Relationships>
</file>

<file path=ppt/slides/_rels/slide43.xml.rels><?xml version="1.0" encoding="UTF-8" standalone="yes"?>
<Relationships xmlns="http://schemas.openxmlformats.org/package/2006/relationships"><Relationship Id="rId8" Type="http://schemas.openxmlformats.org/officeDocument/2006/relationships/oleObject" Target="../embeddings/oleObject32.bin"/><Relationship Id="rId13" Type="http://schemas.openxmlformats.org/officeDocument/2006/relationships/image" Target="../media/image47.wmf"/><Relationship Id="rId3" Type="http://schemas.openxmlformats.org/officeDocument/2006/relationships/image" Target="../media/image42.wmf"/><Relationship Id="rId7" Type="http://schemas.openxmlformats.org/officeDocument/2006/relationships/image" Target="../media/image44.wmf"/><Relationship Id="rId12" Type="http://schemas.openxmlformats.org/officeDocument/2006/relationships/oleObject" Target="../embeddings/oleObject34.bin"/><Relationship Id="rId2" Type="http://schemas.openxmlformats.org/officeDocument/2006/relationships/oleObject" Target="../embeddings/oleObject29.bin"/><Relationship Id="rId1" Type="http://schemas.openxmlformats.org/officeDocument/2006/relationships/slideLayout" Target="../slideLayouts/slideLayout10.xml"/><Relationship Id="rId6" Type="http://schemas.openxmlformats.org/officeDocument/2006/relationships/oleObject" Target="../embeddings/oleObject31.bin"/><Relationship Id="rId11" Type="http://schemas.openxmlformats.org/officeDocument/2006/relationships/image" Target="../media/image46.wmf"/><Relationship Id="rId5" Type="http://schemas.openxmlformats.org/officeDocument/2006/relationships/image" Target="../media/image43.wmf"/><Relationship Id="rId10" Type="http://schemas.openxmlformats.org/officeDocument/2006/relationships/oleObject" Target="../embeddings/oleObject33.bin"/><Relationship Id="rId4" Type="http://schemas.openxmlformats.org/officeDocument/2006/relationships/oleObject" Target="../embeddings/oleObject30.bin"/><Relationship Id="rId9" Type="http://schemas.openxmlformats.org/officeDocument/2006/relationships/image" Target="../media/image45.wmf"/></Relationships>
</file>

<file path=ppt/slides/_rels/slide44.xml.rels><?xml version="1.0" encoding="UTF-8" standalone="yes"?>
<Relationships xmlns="http://schemas.openxmlformats.org/package/2006/relationships"><Relationship Id="rId3" Type="http://schemas.openxmlformats.org/officeDocument/2006/relationships/image" Target="../media/image48.wmf"/><Relationship Id="rId2" Type="http://schemas.openxmlformats.org/officeDocument/2006/relationships/oleObject" Target="../embeddings/oleObject35.bin"/><Relationship Id="rId1" Type="http://schemas.openxmlformats.org/officeDocument/2006/relationships/slideLayout" Target="../slideLayouts/slideLayout4.xml"/><Relationship Id="rId5" Type="http://schemas.openxmlformats.org/officeDocument/2006/relationships/image" Target="../media/image49.wmf"/><Relationship Id="rId4" Type="http://schemas.openxmlformats.org/officeDocument/2006/relationships/oleObject" Target="../embeddings/oleObject36.bin"/></Relationships>
</file>

<file path=ppt/slides/_rels/slide45.xml.rels><?xml version="1.0" encoding="UTF-8" standalone="yes"?>
<Relationships xmlns="http://schemas.openxmlformats.org/package/2006/relationships"><Relationship Id="rId3" Type="http://schemas.openxmlformats.org/officeDocument/2006/relationships/image" Target="../media/image50.wmf"/><Relationship Id="rId2" Type="http://schemas.openxmlformats.org/officeDocument/2006/relationships/oleObject" Target="../embeddings/oleObject37.bin"/><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38.bin"/><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image" Target="../media/image53.w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9.xml"/><Relationship Id="rId1" Type="http://schemas.openxmlformats.org/officeDocument/2006/relationships/slideLayout" Target="../slideLayouts/slideLayout10.xml"/><Relationship Id="rId5" Type="http://schemas.openxmlformats.org/officeDocument/2006/relationships/image" Target="../media/image55.wmf"/><Relationship Id="rId4" Type="http://schemas.openxmlformats.org/officeDocument/2006/relationships/oleObject" Target="../embeddings/oleObject39.bin"/></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59.svg"/></Relationships>
</file>

<file path=ppt/slides/_rels/slide7.xml.rels><?xml version="1.0" encoding="UTF-8" standalone="yes"?>
<Relationships xmlns="http://schemas.openxmlformats.org/package/2006/relationships"><Relationship Id="rId8" Type="http://schemas.openxmlformats.org/officeDocument/2006/relationships/image" Target="../media/image7.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6.wmf"/><Relationship Id="rId5" Type="http://schemas.openxmlformats.org/officeDocument/2006/relationships/oleObject" Target="../embeddings/oleObject2.bin"/><Relationship Id="rId4" Type="http://schemas.openxmlformats.org/officeDocument/2006/relationships/image" Target="../media/image5.wmf"/></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0"/>
              </a:ext>
            </a:extLst>
          </p:cNvPr>
          <p:cNvSpPr>
            <a:spLocks noGrp="1"/>
          </p:cNvSpPr>
          <p:nvPr>
            <p:ph type="title"/>
          </p:nvPr>
        </p:nvSpPr>
        <p:spPr>
          <a:xfrm>
            <a:off x="457199" y="187138"/>
            <a:ext cx="8229601" cy="613055"/>
          </a:xfrm>
        </p:spPr>
        <p:txBody>
          <a:bodyPr anchor="ctr"/>
          <a:lstStyle/>
          <a:p>
            <a:r>
              <a:rPr lang="en-US" dirty="0"/>
              <a:t>Macroeconomics</a:t>
            </a:r>
            <a:endParaRPr lang="en-US" noProof="0" dirty="0"/>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0"/>
              </a:ext>
            </a:extLst>
          </p:cNvPr>
          <p:cNvSpPr>
            <a:spLocks noGrp="1"/>
          </p:cNvSpPr>
          <p:nvPr>
            <p:ph type="body" idx="1"/>
          </p:nvPr>
        </p:nvSpPr>
        <p:spPr>
          <a:xfrm>
            <a:off x="457200" y="1074483"/>
            <a:ext cx="8229600" cy="446342"/>
          </a:xfrm>
        </p:spPr>
        <p:txBody>
          <a:bodyPr anchor="ctr"/>
          <a:lstStyle/>
          <a:p>
            <a:pPr>
              <a:spcBef>
                <a:spcPts val="600"/>
              </a:spcBef>
            </a:pPr>
            <a:r>
              <a:rPr lang="en-US" noProof="0" dirty="0">
                <a:solidFill>
                  <a:schemeClr val="tx2"/>
                </a:solidFill>
              </a:rPr>
              <a:t>Ninth Edition</a:t>
            </a:r>
          </a:p>
        </p:txBody>
      </p:sp>
      <p:pic>
        <p:nvPicPr>
          <p:cNvPr id="9" name="Picture 8" descr="Front Cover: Macroeconomics Ninth Edition by Hubbard and O'Bri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893" y="1771207"/>
            <a:ext cx="3532909" cy="4522124"/>
          </a:xfrm>
          <a:prstGeom prst="rect">
            <a:avLst/>
          </a:prstGeom>
          <a:ln w="9525">
            <a:solidFill>
              <a:schemeClr val="tx1"/>
            </a:solidFill>
          </a:ln>
        </p:spPr>
      </p:pic>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0"/>
              </a:ext>
            </a:extLst>
          </p:cNvPr>
          <p:cNvSpPr>
            <a:spLocks noGrp="1"/>
          </p:cNvSpPr>
          <p:nvPr>
            <p:ph sz="quarter" idx="14"/>
          </p:nvPr>
        </p:nvSpPr>
        <p:spPr>
          <a:xfrm>
            <a:off x="5031720" y="1906104"/>
            <a:ext cx="3807480" cy="1186345"/>
          </a:xfrm>
        </p:spPr>
        <p:txBody>
          <a:bodyPr/>
          <a:lstStyle/>
          <a:p>
            <a:pPr marL="0" algn="ctr"/>
            <a:r>
              <a:rPr lang="en-US" b="1" noProof="0" dirty="0">
                <a:solidFill>
                  <a:schemeClr val="tx1"/>
                </a:solidFill>
                <a:latin typeface="+mn-lt"/>
              </a:rPr>
              <a:t>Chapter 18</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0"/>
              </a:ext>
            </a:extLst>
          </p:cNvPr>
          <p:cNvSpPr>
            <a:spLocks noGrp="1"/>
          </p:cNvSpPr>
          <p:nvPr>
            <p:ph sz="quarter" idx="15"/>
          </p:nvPr>
        </p:nvSpPr>
        <p:spPr>
          <a:xfrm>
            <a:off x="5031720" y="3252789"/>
            <a:ext cx="3807480" cy="1186345"/>
          </a:xfrm>
        </p:spPr>
        <p:txBody>
          <a:bodyPr/>
          <a:lstStyle/>
          <a:p>
            <a:pPr lvl="0">
              <a:buSzPts val="2200"/>
            </a:pPr>
            <a:r>
              <a:rPr lang="en-US" noProof="0" dirty="0"/>
              <a:t>Macroeconomics in an Open Economy</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0"/>
              </a:ext>
            </a:extLst>
          </p:cNvPr>
          <p:cNvSpPr>
            <a:spLocks noGrp="1"/>
          </p:cNvSpPr>
          <p:nvPr>
            <p:ph sz="quarter" idx="17"/>
          </p:nvPr>
        </p:nvSpPr>
        <p:spPr>
          <a:xfrm>
            <a:off x="2173000" y="6415232"/>
            <a:ext cx="6589712" cy="228600"/>
          </a:xfrm>
        </p:spPr>
        <p:txBody>
          <a:bodyPr/>
          <a:lstStyle/>
          <a:p>
            <a:pPr marL="0" indent="0"/>
            <a:r>
              <a:rPr lang="en-US" altLang="en-US" sz="1200" b="0" noProof="0" dirty="0">
                <a:latin typeface="Verdana"/>
                <a:ea typeface="Verdana" panose="020B0604030504040204" pitchFamily="34" charset="0"/>
                <a:cs typeface="Verdana" panose="020B0604030504040204" pitchFamily="34" charset="0"/>
              </a:rPr>
              <a:t>Copyright © 2025, 2021, 2018 Pearson Education, Inc. All Rights Reserved</a:t>
            </a:r>
          </a:p>
        </p:txBody>
      </p:sp>
    </p:spTree>
    <p:extLst>
      <p:ext uri="{BB962C8B-B14F-4D97-AF65-F5344CB8AC3E}">
        <p14:creationId xmlns:p14="http://schemas.microsoft.com/office/powerpoint/2010/main" val="1842579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Financial Account</a:t>
            </a:r>
          </a:p>
        </p:txBody>
      </p:sp>
      <p:sp>
        <p:nvSpPr>
          <p:cNvPr id="4" name="Content Placeholder 3"/>
          <p:cNvSpPr>
            <a:spLocks noGrp="1"/>
          </p:cNvSpPr>
          <p:nvPr>
            <p:ph sz="quarter" idx="13"/>
          </p:nvPr>
        </p:nvSpPr>
        <p:spPr>
          <a:xfrm>
            <a:off x="457199" y="1556327"/>
            <a:ext cx="8449733" cy="2744740"/>
          </a:xfrm>
        </p:spPr>
        <p:txBody>
          <a:bodyPr/>
          <a:lstStyle/>
          <a:p>
            <a:pPr marL="432" indent="0">
              <a:spcBef>
                <a:spcPts val="600"/>
              </a:spcBef>
              <a:buNone/>
            </a:pPr>
            <a:r>
              <a:rPr lang="en-US" sz="2200" noProof="0" dirty="0"/>
              <a:t>While the current account records short-term flows of funds into and out of the country, the </a:t>
            </a:r>
            <a:r>
              <a:rPr lang="en-US" sz="2200" b="1" noProof="0" dirty="0"/>
              <a:t>financial account</a:t>
            </a:r>
            <a:r>
              <a:rPr lang="en-US" sz="2200" noProof="0" dirty="0"/>
              <a:t>, the part of the B</a:t>
            </a:r>
            <a:r>
              <a:rPr lang="en-US" sz="100" noProof="0" dirty="0"/>
              <a:t> </a:t>
            </a:r>
            <a:r>
              <a:rPr lang="en-US" sz="2200" noProof="0" dirty="0"/>
              <a:t>o</a:t>
            </a:r>
            <a:r>
              <a:rPr lang="en-US" sz="100" noProof="0" dirty="0"/>
              <a:t> </a:t>
            </a:r>
            <a:r>
              <a:rPr lang="en-US" sz="2200" noProof="0" dirty="0"/>
              <a:t>P that records purchases of assets a country has made abroad and foreign purchases of assets in the country, records </a:t>
            </a:r>
            <a:r>
              <a:rPr lang="en-US" sz="2200" b="1" noProof="0" dirty="0"/>
              <a:t>long-term</a:t>
            </a:r>
            <a:r>
              <a:rPr lang="en-US" sz="2200" noProof="0" dirty="0"/>
              <a:t> flows:</a:t>
            </a:r>
          </a:p>
          <a:p>
            <a:pPr>
              <a:spcBef>
                <a:spcPts val="600"/>
              </a:spcBef>
            </a:pPr>
            <a:r>
              <a:rPr lang="en-US" sz="2200" b="1" noProof="0" dirty="0"/>
              <a:t>Capital outflows: </a:t>
            </a:r>
            <a:r>
              <a:rPr lang="en-US" sz="2200" noProof="0" dirty="0"/>
              <a:t>Purchases of assets overseas by Americans</a:t>
            </a:r>
          </a:p>
          <a:p>
            <a:pPr>
              <a:spcBef>
                <a:spcPts val="600"/>
              </a:spcBef>
            </a:pPr>
            <a:r>
              <a:rPr lang="en-US" sz="2200" b="1" noProof="0" dirty="0"/>
              <a:t>Capital inflows: </a:t>
            </a:r>
            <a:r>
              <a:rPr lang="en-US" sz="2200" noProof="0" dirty="0"/>
              <a:t>Purchases of American assets by foreigners</a:t>
            </a:r>
          </a:p>
        </p:txBody>
      </p:sp>
      <p:sp>
        <p:nvSpPr>
          <p:cNvPr id="5" name="Content Placeholder 4"/>
          <p:cNvSpPr>
            <a:spLocks noGrp="1"/>
          </p:cNvSpPr>
          <p:nvPr>
            <p:ph sz="quarter" idx="14"/>
          </p:nvPr>
        </p:nvSpPr>
        <p:spPr>
          <a:xfrm>
            <a:off x="457200" y="4463802"/>
            <a:ext cx="7964311" cy="1294410"/>
          </a:xfrm>
        </p:spPr>
        <p:txBody>
          <a:bodyPr/>
          <a:lstStyle/>
          <a:p>
            <a:pPr marL="432" indent="0">
              <a:buNone/>
            </a:pPr>
            <a:r>
              <a:rPr lang="en-US" sz="2200" noProof="0" dirty="0"/>
              <a:t>These assets might be financial assets, like stocks and bonds—</a:t>
            </a:r>
            <a:r>
              <a:rPr lang="en-US" sz="2200" b="1" noProof="0" dirty="0"/>
              <a:t>foreign portfolio investment</a:t>
            </a:r>
            <a:r>
              <a:rPr lang="en-US" sz="2200" noProof="0" dirty="0"/>
              <a:t>—or physical assets, like factories—</a:t>
            </a:r>
            <a:r>
              <a:rPr lang="en-US" sz="2200" b="1" noProof="0" dirty="0"/>
              <a:t>foreign direct investment</a:t>
            </a:r>
            <a:r>
              <a:rPr lang="en-US" sz="2200" noProof="0" dirty="0"/>
              <a:t>.</a:t>
            </a:r>
          </a:p>
        </p:txBody>
      </p:sp>
    </p:spTree>
    <p:extLst>
      <p:ext uri="{BB962C8B-B14F-4D97-AF65-F5344CB8AC3E}">
        <p14:creationId xmlns:p14="http://schemas.microsoft.com/office/powerpoint/2010/main" val="4024159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Net Foreign Investment</a:t>
            </a:r>
          </a:p>
        </p:txBody>
      </p:sp>
      <p:sp>
        <p:nvSpPr>
          <p:cNvPr id="3" name="Content Placeholder 2"/>
          <p:cNvSpPr>
            <a:spLocks noGrp="1"/>
          </p:cNvSpPr>
          <p:nvPr>
            <p:ph sz="quarter" idx="13"/>
          </p:nvPr>
        </p:nvSpPr>
        <p:spPr>
          <a:xfrm>
            <a:off x="457201" y="1554920"/>
            <a:ext cx="7855526" cy="2755823"/>
          </a:xfrm>
        </p:spPr>
        <p:txBody>
          <a:bodyPr/>
          <a:lstStyle/>
          <a:p>
            <a:pPr marL="432" indent="0">
              <a:buNone/>
            </a:pPr>
            <a:r>
              <a:rPr lang="en-US" noProof="0" dirty="0"/>
              <a:t>The balance on the financial account can be thought of as a measure of </a:t>
            </a:r>
            <a:r>
              <a:rPr lang="en-US" b="1" noProof="0" dirty="0"/>
              <a:t>net capital flows</a:t>
            </a:r>
            <a:r>
              <a:rPr lang="en-US" noProof="0" dirty="0"/>
              <a:t>, or alternatively as its negative, </a:t>
            </a:r>
            <a:r>
              <a:rPr lang="en-US" b="1" noProof="0" dirty="0"/>
              <a:t>net foreign investment</a:t>
            </a:r>
            <a:r>
              <a:rPr lang="en-US" noProof="0" dirty="0"/>
              <a:t>, which is the difference between capital outflows from a country and capital inflows, also equal to net foreign direct investment plus net foreign portfolio investment.</a:t>
            </a:r>
          </a:p>
        </p:txBody>
      </p:sp>
    </p:spTree>
    <p:extLst>
      <p:ext uri="{BB962C8B-B14F-4D97-AF65-F5344CB8AC3E}">
        <p14:creationId xmlns:p14="http://schemas.microsoft.com/office/powerpoint/2010/main" val="118766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Capital Account</a:t>
            </a:r>
          </a:p>
        </p:txBody>
      </p:sp>
      <p:sp>
        <p:nvSpPr>
          <p:cNvPr id="3" name="Content Placeholder 2"/>
          <p:cNvSpPr>
            <a:spLocks noGrp="1"/>
          </p:cNvSpPr>
          <p:nvPr>
            <p:ph sz="quarter" idx="13"/>
          </p:nvPr>
        </p:nvSpPr>
        <p:spPr>
          <a:xfrm>
            <a:off x="457200" y="1552574"/>
            <a:ext cx="8232128" cy="3070181"/>
          </a:xfrm>
        </p:spPr>
        <p:txBody>
          <a:bodyPr/>
          <a:lstStyle/>
          <a:p>
            <a:pPr marL="432" indent="0">
              <a:buNone/>
            </a:pPr>
            <a:r>
              <a:rPr lang="en-US" noProof="0" dirty="0">
                <a:solidFill>
                  <a:schemeClr val="tx1"/>
                </a:solidFill>
              </a:rPr>
              <a:t>Prior to 19</a:t>
            </a:r>
            <a:r>
              <a:rPr lang="en-US" sz="100" noProof="0" dirty="0">
                <a:solidFill>
                  <a:schemeClr val="tx1"/>
                </a:solidFill>
              </a:rPr>
              <a:t> </a:t>
            </a:r>
            <a:r>
              <a:rPr lang="en-US" noProof="0" dirty="0">
                <a:solidFill>
                  <a:schemeClr val="tx1"/>
                </a:solidFill>
              </a:rPr>
              <a:t>99, the financial account and the capital account were known collectively as “the capital account.”</a:t>
            </a:r>
          </a:p>
          <a:p>
            <a:pPr marL="432" indent="0">
              <a:buNone/>
            </a:pPr>
            <a:r>
              <a:rPr lang="en-US" noProof="0" dirty="0">
                <a:solidFill>
                  <a:schemeClr val="tx1"/>
                </a:solidFill>
              </a:rPr>
              <a:t>Since then, the </a:t>
            </a:r>
            <a:r>
              <a:rPr lang="en-US" b="1" noProof="0" dirty="0">
                <a:solidFill>
                  <a:schemeClr val="tx1"/>
                </a:solidFill>
              </a:rPr>
              <a:t>capital account </a:t>
            </a:r>
            <a:r>
              <a:rPr lang="en-US" noProof="0" dirty="0">
                <a:solidFill>
                  <a:schemeClr val="tx1"/>
                </a:solidFill>
              </a:rPr>
              <a:t>refers only to relatively minor transactions, like migrants’ transfers or sales and purchases of </a:t>
            </a:r>
            <a:r>
              <a:rPr lang="en-US" noProof="0" dirty="0" err="1">
                <a:solidFill>
                  <a:schemeClr val="tx1"/>
                </a:solidFill>
              </a:rPr>
              <a:t>nonproduced</a:t>
            </a:r>
            <a:r>
              <a:rPr lang="en-US" noProof="0" dirty="0">
                <a:solidFill>
                  <a:schemeClr val="tx1"/>
                </a:solidFill>
              </a:rPr>
              <a:t>, nonfinancial assets (like intellectual property or natural resource rights).</a:t>
            </a:r>
          </a:p>
          <a:p>
            <a:r>
              <a:rPr lang="en-US" noProof="0" dirty="0">
                <a:solidFill>
                  <a:schemeClr val="tx1"/>
                </a:solidFill>
              </a:rPr>
              <a:t>The balance on the capital account is relatively small—</a:t>
            </a:r>
          </a:p>
        </p:txBody>
      </p:sp>
      <p:sp>
        <p:nvSpPr>
          <p:cNvPr id="4" name="Content Placeholder 3"/>
          <p:cNvSpPr>
            <a:spLocks noGrp="1"/>
          </p:cNvSpPr>
          <p:nvPr>
            <p:ph sz="quarter" idx="14"/>
          </p:nvPr>
        </p:nvSpPr>
        <p:spPr>
          <a:xfrm>
            <a:off x="457200" y="4676175"/>
            <a:ext cx="1024359" cy="428263"/>
          </a:xfrm>
        </p:spPr>
        <p:txBody>
          <a:bodyPr tIns="0"/>
          <a:lstStyle/>
          <a:p>
            <a:pPr marL="255600" indent="0">
              <a:buNone/>
            </a:pPr>
            <a:r>
              <a:rPr lang="en-US" dirty="0">
                <a:solidFill>
                  <a:schemeClr val="tx1"/>
                </a:solidFill>
              </a:rPr>
              <a:t>only</a:t>
            </a:r>
            <a:endParaRPr lang="en-IN" dirty="0"/>
          </a:p>
        </p:txBody>
      </p:sp>
      <p:graphicFrame>
        <p:nvGraphicFramePr>
          <p:cNvPr id="7" name="Object 6" descr="negative $5"/>
          <p:cNvGraphicFramePr>
            <a:graphicFrameLocks noChangeAspect="1"/>
          </p:cNvGraphicFramePr>
          <p:nvPr>
            <p:extLst>
              <p:ext uri="{D42A27DB-BD31-4B8C-83A1-F6EECF244321}">
                <p14:modId xmlns:p14="http://schemas.microsoft.com/office/powerpoint/2010/main" val="542787976"/>
              </p:ext>
            </p:extLst>
          </p:nvPr>
        </p:nvGraphicFramePr>
        <p:xfrm>
          <a:off x="1535583" y="4715356"/>
          <a:ext cx="593969" cy="371231"/>
        </p:xfrm>
        <a:graphic>
          <a:graphicData uri="http://schemas.openxmlformats.org/presentationml/2006/ole">
            <mc:AlternateContent xmlns:mc="http://schemas.openxmlformats.org/markup-compatibility/2006">
              <mc:Choice xmlns:v="urn:schemas-microsoft-com:vml" Requires="v">
                <p:oleObj name="Equation" r:id="rId2" imgW="304560" imgH="190440" progId="Equation.DSMT4">
                  <p:embed/>
                </p:oleObj>
              </mc:Choice>
              <mc:Fallback>
                <p:oleObj name="Equation" r:id="rId2" imgW="304560" imgH="190440" progId="Equation.DSMT4">
                  <p:embed/>
                  <p:pic>
                    <p:nvPicPr>
                      <p:cNvPr id="7" name="Object 6" descr="negative $5"/>
                      <p:cNvPicPr/>
                      <p:nvPr/>
                    </p:nvPicPr>
                    <p:blipFill>
                      <a:blip r:embed="rId3"/>
                      <a:stretch>
                        <a:fillRect/>
                      </a:stretch>
                    </p:blipFill>
                    <p:spPr>
                      <a:xfrm>
                        <a:off x="1535583" y="4715356"/>
                        <a:ext cx="593969" cy="371231"/>
                      </a:xfrm>
                      <a:prstGeom prst="rect">
                        <a:avLst/>
                      </a:prstGeom>
                    </p:spPr>
                  </p:pic>
                </p:oleObj>
              </mc:Fallback>
            </mc:AlternateContent>
          </a:graphicData>
        </a:graphic>
      </p:graphicFrame>
      <p:sp>
        <p:nvSpPr>
          <p:cNvPr id="5" name="Content Placeholder 4"/>
          <p:cNvSpPr>
            <a:spLocks noGrp="1"/>
          </p:cNvSpPr>
          <p:nvPr>
            <p:ph sz="quarter" idx="15"/>
          </p:nvPr>
        </p:nvSpPr>
        <p:spPr>
          <a:xfrm>
            <a:off x="2199190" y="4676175"/>
            <a:ext cx="5011838" cy="428263"/>
          </a:xfrm>
        </p:spPr>
        <p:txBody>
          <a:bodyPr lIns="0" tIns="0"/>
          <a:lstStyle/>
          <a:p>
            <a:pPr marL="432" indent="0">
              <a:buNone/>
            </a:pPr>
            <a:r>
              <a:rPr lang="en-US" dirty="0">
                <a:solidFill>
                  <a:schemeClr val="tx1"/>
                </a:solidFill>
              </a:rPr>
              <a:t>billion in 2022—so we will ignore it.</a:t>
            </a:r>
          </a:p>
        </p:txBody>
      </p:sp>
    </p:spTree>
    <p:extLst>
      <p:ext uri="{BB962C8B-B14F-4D97-AF65-F5344CB8AC3E}">
        <p14:creationId xmlns:p14="http://schemas.microsoft.com/office/powerpoint/2010/main" val="1697996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6389" y="215371"/>
            <a:ext cx="7632915" cy="1097279"/>
          </a:xfrm>
        </p:spPr>
        <p:txBody>
          <a:bodyPr/>
          <a:lstStyle/>
          <a:p>
            <a:r>
              <a:rPr lang="en-US" sz="3200" noProof="0" dirty="0"/>
              <a:t>Why Is the Balance of Payments Always Zero?</a:t>
            </a:r>
          </a:p>
        </p:txBody>
      </p:sp>
      <p:sp>
        <p:nvSpPr>
          <p:cNvPr id="4" name="Content Placeholder 3"/>
          <p:cNvSpPr>
            <a:spLocks noGrp="1"/>
          </p:cNvSpPr>
          <p:nvPr>
            <p:ph sz="quarter" idx="13"/>
          </p:nvPr>
        </p:nvSpPr>
        <p:spPr>
          <a:xfrm>
            <a:off x="457200" y="1556327"/>
            <a:ext cx="8229600" cy="1956493"/>
          </a:xfrm>
        </p:spPr>
        <p:txBody>
          <a:bodyPr/>
          <a:lstStyle/>
          <a:p>
            <a:pPr marL="432" indent="0">
              <a:spcBef>
                <a:spcPts val="600"/>
              </a:spcBef>
              <a:buNone/>
            </a:pPr>
            <a:r>
              <a:rPr lang="en-US" sz="2000" noProof="0" dirty="0">
                <a:solidFill>
                  <a:schemeClr val="tx1"/>
                </a:solidFill>
              </a:rPr>
              <a:t>The balance of payments is equal to the sum of the:</a:t>
            </a:r>
          </a:p>
          <a:p>
            <a:r>
              <a:rPr lang="en-US" sz="2000" noProof="0" dirty="0">
                <a:solidFill>
                  <a:schemeClr val="tx1"/>
                </a:solidFill>
              </a:rPr>
              <a:t>Current account balance,</a:t>
            </a:r>
          </a:p>
          <a:p>
            <a:r>
              <a:rPr lang="en-US" sz="2000" noProof="0" dirty="0">
                <a:solidFill>
                  <a:schemeClr val="tx1"/>
                </a:solidFill>
              </a:rPr>
              <a:t>Financial account balance, and</a:t>
            </a:r>
          </a:p>
          <a:p>
            <a:r>
              <a:rPr lang="en-US" sz="2000" noProof="0" dirty="0">
                <a:solidFill>
                  <a:schemeClr val="tx1"/>
                </a:solidFill>
              </a:rPr>
              <a:t>Capital account balance (this is small enough to ignore).</a:t>
            </a:r>
          </a:p>
        </p:txBody>
      </p:sp>
      <p:sp>
        <p:nvSpPr>
          <p:cNvPr id="5" name="Content Placeholder 4"/>
          <p:cNvSpPr>
            <a:spLocks noGrp="1"/>
          </p:cNvSpPr>
          <p:nvPr>
            <p:ph sz="quarter" idx="14"/>
          </p:nvPr>
        </p:nvSpPr>
        <p:spPr>
          <a:xfrm>
            <a:off x="457200" y="3633849"/>
            <a:ext cx="8093034" cy="2674876"/>
          </a:xfrm>
        </p:spPr>
        <p:txBody>
          <a:bodyPr/>
          <a:lstStyle/>
          <a:p>
            <a:pPr marL="432" indent="0">
              <a:spcBef>
                <a:spcPts val="600"/>
              </a:spcBef>
              <a:buNone/>
            </a:pPr>
            <a:r>
              <a:rPr lang="en-US" sz="2000" noProof="0" dirty="0">
                <a:solidFill>
                  <a:schemeClr val="tx1"/>
                </a:solidFill>
              </a:rPr>
              <a:t>This sum must be zero. Why?</a:t>
            </a:r>
          </a:p>
          <a:p>
            <a:r>
              <a:rPr lang="en-US" sz="2000" noProof="0" dirty="0">
                <a:solidFill>
                  <a:schemeClr val="tx1"/>
                </a:solidFill>
              </a:rPr>
              <a:t>The United States spent $971 billion (the current account balance) more on foreign goods and services than it received.</a:t>
            </a:r>
          </a:p>
          <a:p>
            <a:r>
              <a:rPr lang="en-US" sz="2000" noProof="0" dirty="0">
                <a:solidFill>
                  <a:schemeClr val="tx1"/>
                </a:solidFill>
              </a:rPr>
              <a:t>Where did this money go? It must have purchased U.S. financial or physical assets or increased foreign holdings of U.S. currency; in either case, these show up as positive entries in the financial account balance.</a:t>
            </a:r>
          </a:p>
        </p:txBody>
      </p:sp>
    </p:spTree>
    <p:extLst>
      <p:ext uri="{BB962C8B-B14F-4D97-AF65-F5344CB8AC3E}">
        <p14:creationId xmlns:p14="http://schemas.microsoft.com/office/powerpoint/2010/main" val="4257018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animEffect transition="in" filter="fade">
                                      <p:cBhvr>
                                        <p:cTn id="27" dur="500"/>
                                        <p:tgtEl>
                                          <p:spTgt spid="5">
                                            <p:txEl>
                                              <p:pRg st="1" end="1"/>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xEl>
                                              <p:pRg st="2" end="2"/>
                                            </p:txEl>
                                          </p:spTgt>
                                        </p:tgtEl>
                                        <p:attrNameLst>
                                          <p:attrName>style.visibility</p:attrName>
                                        </p:attrNameLst>
                                      </p:cBhvr>
                                      <p:to>
                                        <p:strVal val="visible"/>
                                      </p:to>
                                    </p:set>
                                    <p:animEffect transition="in" filter="fade">
                                      <p:cBhvr>
                                        <p:cTn id="31"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18.2 The Foreign Exchange Market and Exchange Rates</a:t>
            </a:r>
          </a:p>
        </p:txBody>
      </p:sp>
      <p:sp>
        <p:nvSpPr>
          <p:cNvPr id="6" name="Content Placeholder 5"/>
          <p:cNvSpPr>
            <a:spLocks noGrp="1"/>
          </p:cNvSpPr>
          <p:nvPr>
            <p:ph sz="quarter" idx="13"/>
          </p:nvPr>
        </p:nvSpPr>
        <p:spPr>
          <a:xfrm>
            <a:off x="483326" y="1664961"/>
            <a:ext cx="8229601" cy="673292"/>
          </a:xfrm>
        </p:spPr>
        <p:txBody>
          <a:bodyPr tIns="0"/>
          <a:lstStyle/>
          <a:p>
            <a:pPr marL="432" indent="0">
              <a:buNone/>
            </a:pPr>
            <a:r>
              <a:rPr lang="en-US" sz="2000" b="1" noProof="0" dirty="0"/>
              <a:t>Explain how exchange rates are determined and how changes in exchange rates affect the prices of imports and exports.</a:t>
            </a:r>
          </a:p>
        </p:txBody>
      </p:sp>
      <p:sp>
        <p:nvSpPr>
          <p:cNvPr id="7" name="Content Placeholder 6"/>
          <p:cNvSpPr>
            <a:spLocks noGrp="1"/>
          </p:cNvSpPr>
          <p:nvPr>
            <p:ph sz="quarter" idx="14"/>
          </p:nvPr>
        </p:nvSpPr>
        <p:spPr>
          <a:xfrm>
            <a:off x="457200" y="2432044"/>
            <a:ext cx="8229601" cy="2082733"/>
          </a:xfrm>
        </p:spPr>
        <p:txBody>
          <a:bodyPr tIns="0"/>
          <a:lstStyle/>
          <a:p>
            <a:pPr marL="432" indent="0">
              <a:buNone/>
            </a:pPr>
            <a:r>
              <a:rPr lang="en-US" sz="1800" noProof="0" dirty="0"/>
              <a:t>When a firm or consumer wants to buy something—a good, a service, a financial asset—from a foreigner, that foreigner will often want to be paid in their own currency.</a:t>
            </a:r>
          </a:p>
          <a:p>
            <a:r>
              <a:rPr lang="en-US" sz="1800" noProof="0" dirty="0"/>
              <a:t>The value of one country’s currency in terms of another country’s currency is known as the </a:t>
            </a:r>
            <a:r>
              <a:rPr lang="en-US" sz="1800" b="1" noProof="0" dirty="0"/>
              <a:t>nominal exchange rate</a:t>
            </a:r>
            <a:r>
              <a:rPr lang="en-US" sz="1800" noProof="0" dirty="0"/>
              <a:t>.</a:t>
            </a:r>
          </a:p>
          <a:p>
            <a:r>
              <a:rPr lang="en-US" sz="1800" b="1" noProof="0" dirty="0"/>
              <a:t>Example: If one U.S. dollar can purchase 100 Japanese yen, then the</a:t>
            </a:r>
          </a:p>
        </p:txBody>
      </p:sp>
      <p:sp>
        <p:nvSpPr>
          <p:cNvPr id="10" name="Content Placeholder 9"/>
          <p:cNvSpPr>
            <a:spLocks noGrp="1"/>
          </p:cNvSpPr>
          <p:nvPr>
            <p:ph sz="quarter" idx="15"/>
          </p:nvPr>
        </p:nvSpPr>
        <p:spPr>
          <a:xfrm>
            <a:off x="457200" y="4594898"/>
            <a:ext cx="2261937" cy="338925"/>
          </a:xfrm>
        </p:spPr>
        <p:txBody>
          <a:bodyPr tIns="0"/>
          <a:lstStyle/>
          <a:p>
            <a:pPr marL="255600" indent="0">
              <a:buNone/>
            </a:pPr>
            <a:r>
              <a:rPr lang="en-US" sz="1800" b="1" noProof="0" dirty="0"/>
              <a:t>exchange rate is</a:t>
            </a:r>
            <a:endParaRPr lang="en-US" sz="1800" noProof="0" dirty="0"/>
          </a:p>
        </p:txBody>
      </p:sp>
      <p:graphicFrame>
        <p:nvGraphicFramePr>
          <p:cNvPr id="22" name="Object 21" descr="100 yens = $1,"/>
          <p:cNvGraphicFramePr>
            <a:graphicFrameLocks noChangeAspect="1"/>
          </p:cNvGraphicFramePr>
          <p:nvPr>
            <p:extLst>
              <p:ext uri="{D42A27DB-BD31-4B8C-83A1-F6EECF244321}">
                <p14:modId xmlns:p14="http://schemas.microsoft.com/office/powerpoint/2010/main" val="195000654"/>
              </p:ext>
            </p:extLst>
          </p:nvPr>
        </p:nvGraphicFramePr>
        <p:xfrm>
          <a:off x="2802829" y="4599581"/>
          <a:ext cx="1171426" cy="316099"/>
        </p:xfrm>
        <a:graphic>
          <a:graphicData uri="http://schemas.openxmlformats.org/presentationml/2006/ole">
            <mc:AlternateContent xmlns:mc="http://schemas.openxmlformats.org/markup-compatibility/2006">
              <mc:Choice xmlns:v="urn:schemas-microsoft-com:vml" Requires="v">
                <p:oleObj name="Equation" r:id="rId2" imgW="799920" imgH="215640" progId="Equation.DSMT4">
                  <p:embed/>
                </p:oleObj>
              </mc:Choice>
              <mc:Fallback>
                <p:oleObj name="Equation" r:id="rId2" imgW="799920" imgH="215640" progId="Equation.DSMT4">
                  <p:embed/>
                  <p:pic>
                    <p:nvPicPr>
                      <p:cNvPr id="22" name="Object 21" descr="100 yens = $1,"/>
                      <p:cNvPicPr/>
                      <p:nvPr/>
                    </p:nvPicPr>
                    <p:blipFill>
                      <a:blip r:embed="rId3"/>
                      <a:stretch>
                        <a:fillRect/>
                      </a:stretch>
                    </p:blipFill>
                    <p:spPr>
                      <a:xfrm>
                        <a:off x="2802829" y="4599581"/>
                        <a:ext cx="1171426" cy="316099"/>
                      </a:xfrm>
                      <a:prstGeom prst="rect">
                        <a:avLst/>
                      </a:prstGeom>
                    </p:spPr>
                  </p:pic>
                </p:oleObj>
              </mc:Fallback>
            </mc:AlternateContent>
          </a:graphicData>
        </a:graphic>
      </p:graphicFrame>
      <p:sp>
        <p:nvSpPr>
          <p:cNvPr id="11" name="Content Placeholder 10"/>
          <p:cNvSpPr>
            <a:spLocks noGrp="1"/>
          </p:cNvSpPr>
          <p:nvPr>
            <p:ph sz="quarter" idx="16"/>
          </p:nvPr>
        </p:nvSpPr>
        <p:spPr>
          <a:xfrm>
            <a:off x="4057948" y="4594993"/>
            <a:ext cx="1825494" cy="322454"/>
          </a:xfrm>
        </p:spPr>
        <p:txBody>
          <a:bodyPr lIns="0" tIns="0"/>
          <a:lstStyle/>
          <a:p>
            <a:pPr marL="432" indent="0">
              <a:buNone/>
            </a:pPr>
            <a:r>
              <a:rPr lang="en-US" sz="1800" b="1" noProof="0" dirty="0"/>
              <a:t>or alternatively,</a:t>
            </a:r>
            <a:endParaRPr lang="en-US" sz="1800" noProof="0" dirty="0"/>
          </a:p>
        </p:txBody>
      </p:sp>
      <p:graphicFrame>
        <p:nvGraphicFramePr>
          <p:cNvPr id="23" name="Object 22" descr="1 yen = $0.01."/>
          <p:cNvGraphicFramePr>
            <a:graphicFrameLocks noChangeAspect="1"/>
          </p:cNvGraphicFramePr>
          <p:nvPr>
            <p:extLst>
              <p:ext uri="{D42A27DB-BD31-4B8C-83A1-F6EECF244321}">
                <p14:modId xmlns:p14="http://schemas.microsoft.com/office/powerpoint/2010/main" val="2470988372"/>
              </p:ext>
            </p:extLst>
          </p:nvPr>
        </p:nvGraphicFramePr>
        <p:xfrm>
          <a:off x="5955755" y="4605119"/>
          <a:ext cx="1209183" cy="297239"/>
        </p:xfrm>
        <a:graphic>
          <a:graphicData uri="http://schemas.openxmlformats.org/presentationml/2006/ole">
            <mc:AlternateContent xmlns:mc="http://schemas.openxmlformats.org/markup-compatibility/2006">
              <mc:Choice xmlns:v="urn:schemas-microsoft-com:vml" Requires="v">
                <p:oleObj name="Equation" r:id="rId4" imgW="825480" imgH="203040" progId="Equation.DSMT4">
                  <p:embed/>
                </p:oleObj>
              </mc:Choice>
              <mc:Fallback>
                <p:oleObj name="Equation" r:id="rId4" imgW="825480" imgH="203040" progId="Equation.DSMT4">
                  <p:embed/>
                  <p:pic>
                    <p:nvPicPr>
                      <p:cNvPr id="23" name="Object 22" descr="1 yen = $0.01."/>
                      <p:cNvPicPr/>
                      <p:nvPr/>
                    </p:nvPicPr>
                    <p:blipFill>
                      <a:blip r:embed="rId5"/>
                      <a:stretch>
                        <a:fillRect/>
                      </a:stretch>
                    </p:blipFill>
                    <p:spPr>
                      <a:xfrm>
                        <a:off x="5955755" y="4605119"/>
                        <a:ext cx="1209183" cy="297239"/>
                      </a:xfrm>
                      <a:prstGeom prst="rect">
                        <a:avLst/>
                      </a:prstGeom>
                    </p:spPr>
                  </p:pic>
                </p:oleObj>
              </mc:Fallback>
            </mc:AlternateContent>
          </a:graphicData>
        </a:graphic>
      </p:graphicFrame>
      <p:sp>
        <p:nvSpPr>
          <p:cNvPr id="12" name="Content Placeholder 11"/>
          <p:cNvSpPr>
            <a:spLocks noGrp="1"/>
          </p:cNvSpPr>
          <p:nvPr>
            <p:ph sz="quarter" idx="17"/>
          </p:nvPr>
        </p:nvSpPr>
        <p:spPr>
          <a:xfrm>
            <a:off x="457200" y="5014440"/>
            <a:ext cx="8093034" cy="1305794"/>
          </a:xfrm>
        </p:spPr>
        <p:txBody>
          <a:bodyPr/>
          <a:lstStyle/>
          <a:p>
            <a:pPr marL="432" indent="0">
              <a:spcBef>
                <a:spcPts val="0"/>
              </a:spcBef>
              <a:buNone/>
            </a:pPr>
            <a:r>
              <a:rPr lang="en-US" sz="1800" noProof="0" dirty="0"/>
              <a:t>We can also calculate the </a:t>
            </a:r>
            <a:r>
              <a:rPr lang="en-US" sz="1800" b="1" noProof="0" dirty="0"/>
              <a:t>real exchange rate</a:t>
            </a:r>
            <a:r>
              <a:rPr lang="en-US" sz="1800" noProof="0" dirty="0"/>
              <a:t>, which corrects the nominal exchange rate for differences in prices between countries.</a:t>
            </a:r>
          </a:p>
          <a:p>
            <a:pPr marL="432" indent="0">
              <a:spcBef>
                <a:spcPts val="400"/>
              </a:spcBef>
              <a:buNone/>
            </a:pPr>
            <a:r>
              <a:rPr lang="en-US" sz="1800" noProof="0" dirty="0"/>
              <a:t>Foreign exchange markets are </a:t>
            </a:r>
            <a:r>
              <a:rPr lang="en-US" sz="1800" b="1" noProof="0" dirty="0"/>
              <a:t>very active</a:t>
            </a:r>
            <a:r>
              <a:rPr lang="en-US" sz="1800" noProof="0" dirty="0"/>
              <a:t>; over $5 trillion in currency is traded in foreign exchange markets each day.</a:t>
            </a:r>
          </a:p>
        </p:txBody>
      </p:sp>
    </p:spTree>
    <p:extLst>
      <p:ext uri="{BB962C8B-B14F-4D97-AF65-F5344CB8AC3E}">
        <p14:creationId xmlns:p14="http://schemas.microsoft.com/office/powerpoint/2010/main" val="4175886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fade">
                                      <p:cBhvr>
                                        <p:cTn id="15" dur="500"/>
                                        <p:tgtEl>
                                          <p:spTgt spid="7">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Effect transition="in" filter="fade">
                                      <p:cBhvr>
                                        <p:cTn id="19" dur="500"/>
                                        <p:tgtEl>
                                          <p:spTgt spid="7">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animEffect transition="in" filter="fade">
                                      <p:cBhvr>
                                        <p:cTn id="23" dur="500"/>
                                        <p:tgtEl>
                                          <p:spTgt spid="10">
                                            <p:txEl>
                                              <p:pRg st="0" end="0"/>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1">
                                            <p:txEl>
                                              <p:pRg st="0" end="0"/>
                                            </p:txEl>
                                          </p:spTgt>
                                        </p:tgtEl>
                                        <p:attrNameLst>
                                          <p:attrName>style.visibility</p:attrName>
                                        </p:attrNameLst>
                                      </p:cBhvr>
                                      <p:to>
                                        <p:strVal val="visible"/>
                                      </p:to>
                                    </p:set>
                                    <p:animEffect transition="in" filter="fade">
                                      <p:cBhvr>
                                        <p:cTn id="31" dur="500"/>
                                        <p:tgtEl>
                                          <p:spTgt spid="11">
                                            <p:txEl>
                                              <p:pRg st="0" end="0"/>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2">
                                            <p:txEl>
                                              <p:pRg st="0" end="0"/>
                                            </p:txEl>
                                          </p:spTgt>
                                        </p:tgtEl>
                                        <p:attrNameLst>
                                          <p:attrName>style.visibility</p:attrName>
                                        </p:attrNameLst>
                                      </p:cBhvr>
                                      <p:to>
                                        <p:strVal val="visible"/>
                                      </p:to>
                                    </p:set>
                                    <p:animEffect transition="in" filter="fade">
                                      <p:cBhvr>
                                        <p:cTn id="39" dur="500"/>
                                        <p:tgtEl>
                                          <p:spTgt spid="12">
                                            <p:txEl>
                                              <p:pRg st="0" end="0"/>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2">
                                            <p:txEl>
                                              <p:pRg st="1" end="1"/>
                                            </p:txEl>
                                          </p:spTgt>
                                        </p:tgtEl>
                                        <p:attrNameLst>
                                          <p:attrName>style.visibility</p:attrName>
                                        </p:attrNameLst>
                                      </p:cBhvr>
                                      <p:to>
                                        <p:strVal val="visible"/>
                                      </p:to>
                                    </p:set>
                                    <p:animEffect transition="in" filter="fade">
                                      <p:cBhvr>
                                        <p:cTn id="4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P spid="10" grpId="0" build="p"/>
      <p:bldP spid="11" grpId="0" build="p"/>
      <p:bldP spid="1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18.2 Equilibrium in the Foreign Exchange Market </a:t>
            </a:r>
            <a:r>
              <a:rPr lang="en-US" sz="2000" b="0" noProof="0" dirty="0"/>
              <a:t>(1 of 3)</a:t>
            </a:r>
            <a:endParaRPr lang="en-US" sz="2000" noProof="0" dirty="0"/>
          </a:p>
        </p:txBody>
      </p:sp>
      <p:sp>
        <p:nvSpPr>
          <p:cNvPr id="6" name="Content Placeholder 5"/>
          <p:cNvSpPr>
            <a:spLocks noGrp="1"/>
          </p:cNvSpPr>
          <p:nvPr>
            <p:ph sz="quarter" idx="15"/>
          </p:nvPr>
        </p:nvSpPr>
        <p:spPr>
          <a:xfrm>
            <a:off x="457200" y="1558413"/>
            <a:ext cx="3437467" cy="4646444"/>
          </a:xfrm>
        </p:spPr>
        <p:txBody>
          <a:bodyPr/>
          <a:lstStyle/>
          <a:p>
            <a:pPr marL="432" indent="0">
              <a:buNone/>
            </a:pPr>
            <a:r>
              <a:rPr lang="en-US" sz="1800" noProof="0" dirty="0"/>
              <a:t>Market exchange rates are determined by supply and demand, just like any price. The demand for $U</a:t>
            </a:r>
            <a:r>
              <a:rPr lang="en-US" sz="100" noProof="0" dirty="0"/>
              <a:t> </a:t>
            </a:r>
            <a:r>
              <a:rPr lang="en-US" sz="1800" noProof="0" dirty="0"/>
              <a:t>S comes from:</a:t>
            </a:r>
          </a:p>
          <a:p>
            <a:pPr marL="432000" indent="-432000">
              <a:buFont typeface="+mj-lt"/>
              <a:buAutoNum type="arabicPeriod"/>
            </a:pPr>
            <a:r>
              <a:rPr lang="en-US" sz="1800" noProof="0" dirty="0"/>
              <a:t>Foreign firms and households wanting to buy U.S. goods and services</a:t>
            </a:r>
          </a:p>
          <a:p>
            <a:pPr marL="432000" indent="-432000">
              <a:buFont typeface="+mj-lt"/>
              <a:buAutoNum type="arabicPeriod"/>
            </a:pPr>
            <a:r>
              <a:rPr lang="en-US" sz="1800" noProof="0" dirty="0"/>
              <a:t>Foreign firms and households wanting to invest in U.S. physical or financial assets</a:t>
            </a:r>
          </a:p>
          <a:p>
            <a:pPr marL="432000" indent="-432000">
              <a:buFont typeface="+mj-lt"/>
              <a:buAutoNum type="arabicPeriod"/>
            </a:pPr>
            <a:r>
              <a:rPr lang="en-US" sz="1800" noProof="0" dirty="0"/>
              <a:t>Currency traders believing the value of the $U</a:t>
            </a:r>
            <a:r>
              <a:rPr lang="en-US" sz="100" noProof="0" dirty="0"/>
              <a:t> </a:t>
            </a:r>
            <a:r>
              <a:rPr lang="en-US" sz="1800" noProof="0" dirty="0"/>
              <a:t>S will rise</a:t>
            </a:r>
          </a:p>
        </p:txBody>
      </p:sp>
      <p:pic>
        <p:nvPicPr>
          <p:cNvPr id="3" name="Picture 2" descr="A graph plots exchange rate in yen per dollar versus quantity of dollars traded. The demand curve starts in the upper left corner and falls diagonally to the lower right. It is the demand for dollars in exchange for yen."/>
          <p:cNvPicPr>
            <a:picLocks noChangeAspect="1"/>
          </p:cNvPicPr>
          <p:nvPr/>
        </p:nvPicPr>
        <p:blipFill>
          <a:blip r:embed="rId2"/>
          <a:stretch>
            <a:fillRect/>
          </a:stretch>
        </p:blipFill>
        <p:spPr>
          <a:xfrm>
            <a:off x="4272912" y="1739036"/>
            <a:ext cx="4413887" cy="3322608"/>
          </a:xfrm>
          <a:prstGeom prst="rect">
            <a:avLst/>
          </a:prstGeom>
        </p:spPr>
      </p:pic>
    </p:spTree>
    <p:extLst>
      <p:ext uri="{BB962C8B-B14F-4D97-AF65-F5344CB8AC3E}">
        <p14:creationId xmlns:p14="http://schemas.microsoft.com/office/powerpoint/2010/main" val="2960737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18.2 Equilibrium in the Foreign Exchange Market </a:t>
            </a:r>
            <a:r>
              <a:rPr lang="en-US" sz="2000" b="0" noProof="0" dirty="0"/>
              <a:t>(2 of 3)</a:t>
            </a:r>
            <a:endParaRPr lang="en-US" sz="2000" noProof="0" dirty="0"/>
          </a:p>
        </p:txBody>
      </p:sp>
      <p:sp>
        <p:nvSpPr>
          <p:cNvPr id="6" name="Content Placeholder 5"/>
          <p:cNvSpPr>
            <a:spLocks noGrp="1"/>
          </p:cNvSpPr>
          <p:nvPr>
            <p:ph sz="quarter" idx="15"/>
          </p:nvPr>
        </p:nvSpPr>
        <p:spPr>
          <a:xfrm>
            <a:off x="457200" y="1558412"/>
            <a:ext cx="3516489" cy="4466607"/>
          </a:xfrm>
        </p:spPr>
        <p:txBody>
          <a:bodyPr/>
          <a:lstStyle/>
          <a:p>
            <a:pPr marL="432" indent="0">
              <a:buNone/>
            </a:pPr>
            <a:r>
              <a:rPr lang="en-US" sz="1800" noProof="0" dirty="0"/>
              <a:t>Unlike in markets for goods and services, the supply of $U</a:t>
            </a:r>
            <a:r>
              <a:rPr lang="en-US" sz="100" noProof="0" dirty="0"/>
              <a:t> </a:t>
            </a:r>
            <a:r>
              <a:rPr lang="en-US" sz="1800" noProof="0" dirty="0"/>
              <a:t>S is caused by just the same elements as cause the demand for $U</a:t>
            </a:r>
            <a:r>
              <a:rPr lang="en-US" sz="100" noProof="0" dirty="0"/>
              <a:t> </a:t>
            </a:r>
            <a:r>
              <a:rPr lang="en-US" sz="1800" noProof="0" dirty="0"/>
              <a:t>S, only in reverse: firms, households, and speculators wanting to obtain (say) Japanese yen, and pay for them with U.S. dollars.</a:t>
            </a:r>
          </a:p>
          <a:p>
            <a:pPr marL="432" indent="0">
              <a:buNone/>
            </a:pPr>
            <a:r>
              <a:rPr lang="en-US" sz="1800" noProof="0" dirty="0"/>
              <a:t>The equilibrium exchange rate is the exchange rate at which the quantity of dollars supplied is just equal to the quantity of dollars demanded.</a:t>
            </a:r>
          </a:p>
        </p:txBody>
      </p:sp>
      <p:pic>
        <p:nvPicPr>
          <p:cNvPr id="3" name="Picture 2" descr="A supply and demand curve is given for yen versus dollars. For long description in Notes pane, press F6."/>
          <p:cNvPicPr>
            <a:picLocks noChangeAspect="1"/>
          </p:cNvPicPr>
          <p:nvPr/>
        </p:nvPicPr>
        <p:blipFill>
          <a:blip r:embed="rId3"/>
          <a:stretch>
            <a:fillRect/>
          </a:stretch>
        </p:blipFill>
        <p:spPr>
          <a:xfrm>
            <a:off x="4279010" y="1739036"/>
            <a:ext cx="4407790" cy="3322608"/>
          </a:xfrm>
          <a:prstGeom prst="rect">
            <a:avLst/>
          </a:prstGeom>
        </p:spPr>
      </p:pic>
    </p:spTree>
    <p:extLst>
      <p:ext uri="{BB962C8B-B14F-4D97-AF65-F5344CB8AC3E}">
        <p14:creationId xmlns:p14="http://schemas.microsoft.com/office/powerpoint/2010/main" val="353652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18.2 Equilibrium in the Foreign Exchange Market </a:t>
            </a:r>
            <a:r>
              <a:rPr lang="en-US" sz="2000" b="0" noProof="0" dirty="0"/>
              <a:t>(3 of 3)</a:t>
            </a:r>
            <a:endParaRPr lang="en-US" sz="2000" noProof="0" dirty="0"/>
          </a:p>
        </p:txBody>
      </p:sp>
      <p:sp>
        <p:nvSpPr>
          <p:cNvPr id="6" name="Content Placeholder 5"/>
          <p:cNvSpPr>
            <a:spLocks noGrp="1"/>
          </p:cNvSpPr>
          <p:nvPr>
            <p:ph sz="quarter" idx="15"/>
          </p:nvPr>
        </p:nvSpPr>
        <p:spPr>
          <a:xfrm>
            <a:off x="457200" y="1558413"/>
            <a:ext cx="3354779" cy="2550449"/>
          </a:xfrm>
        </p:spPr>
        <p:txBody>
          <a:bodyPr/>
          <a:lstStyle/>
          <a:p>
            <a:pPr marL="432" indent="0">
              <a:buNone/>
            </a:pPr>
            <a:r>
              <a:rPr lang="en-US" sz="1800" noProof="0" dirty="0"/>
              <a:t>If the exchange rate is “too high,” more people will want to sell $U</a:t>
            </a:r>
            <a:r>
              <a:rPr lang="en-US" sz="100" noProof="0" dirty="0"/>
              <a:t> </a:t>
            </a:r>
            <a:r>
              <a:rPr lang="en-US" sz="1800" noProof="0" dirty="0"/>
              <a:t>S for yen than want to buy them—a surplus.</a:t>
            </a:r>
          </a:p>
          <a:p>
            <a:r>
              <a:rPr lang="en-US" sz="1800" noProof="0" dirty="0"/>
              <a:t>The exchange rate will </a:t>
            </a:r>
            <a:r>
              <a:rPr lang="en-US" sz="1800" b="1" noProof="0" dirty="0"/>
              <a:t>depreciate</a:t>
            </a:r>
            <a:r>
              <a:rPr lang="en-US" sz="1800" noProof="0" dirty="0"/>
              <a:t>: The value of the $U</a:t>
            </a:r>
            <a:r>
              <a:rPr lang="en-US" sz="100" noProof="0" dirty="0"/>
              <a:t> </a:t>
            </a:r>
            <a:r>
              <a:rPr lang="en-US" sz="1800" noProof="0" dirty="0"/>
              <a:t>S will fall, relative to the value of the yen.</a:t>
            </a:r>
          </a:p>
        </p:txBody>
      </p:sp>
      <p:sp>
        <p:nvSpPr>
          <p:cNvPr id="3" name="Content Placeholder 2"/>
          <p:cNvSpPr>
            <a:spLocks noGrp="1"/>
          </p:cNvSpPr>
          <p:nvPr>
            <p:ph sz="quarter" idx="15"/>
          </p:nvPr>
        </p:nvSpPr>
        <p:spPr>
          <a:xfrm>
            <a:off x="457200" y="4225859"/>
            <a:ext cx="3354779" cy="1710046"/>
          </a:xfrm>
        </p:spPr>
        <p:txBody>
          <a:bodyPr/>
          <a:lstStyle/>
          <a:p>
            <a:pPr marL="432" indent="0">
              <a:buNone/>
            </a:pPr>
            <a:r>
              <a:rPr lang="en-US" sz="1800" noProof="0" dirty="0"/>
              <a:t>An exchange rate that is too low will cause the $U</a:t>
            </a:r>
            <a:r>
              <a:rPr lang="en-US" sz="100" noProof="0" dirty="0"/>
              <a:t> </a:t>
            </a:r>
            <a:r>
              <a:rPr lang="en-US" sz="1800" noProof="0" dirty="0"/>
              <a:t>S to </a:t>
            </a:r>
            <a:r>
              <a:rPr lang="en-US" sz="1800" b="1" noProof="0" dirty="0"/>
              <a:t>appreciate</a:t>
            </a:r>
            <a:r>
              <a:rPr lang="en-US" sz="1800" noProof="0" dirty="0"/>
              <a:t>: Increase in market value relative to the yen (or generally any other currency).</a:t>
            </a:r>
          </a:p>
        </p:txBody>
      </p:sp>
      <p:pic>
        <p:nvPicPr>
          <p:cNvPr id="4" name="Picture 3" descr="A graph depicts the equilibrium in the foreign exchange market. For long description in Notes pane, press F6."/>
          <p:cNvPicPr>
            <a:picLocks noChangeAspect="1"/>
          </p:cNvPicPr>
          <p:nvPr/>
        </p:nvPicPr>
        <p:blipFill>
          <a:blip r:embed="rId3"/>
          <a:stretch>
            <a:fillRect/>
          </a:stretch>
        </p:blipFill>
        <p:spPr>
          <a:xfrm>
            <a:off x="4265913" y="1739036"/>
            <a:ext cx="4432176" cy="3334801"/>
          </a:xfrm>
          <a:prstGeom prst="rect">
            <a:avLst/>
          </a:prstGeom>
        </p:spPr>
      </p:pic>
    </p:spTree>
    <p:extLst>
      <p:ext uri="{BB962C8B-B14F-4D97-AF65-F5344CB8AC3E}">
        <p14:creationId xmlns:p14="http://schemas.microsoft.com/office/powerpoint/2010/main" val="113142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Are All Exchange Rates Determined by the Market?</a:t>
            </a:r>
          </a:p>
        </p:txBody>
      </p:sp>
      <p:sp>
        <p:nvSpPr>
          <p:cNvPr id="4" name="Content Placeholder 3"/>
          <p:cNvSpPr>
            <a:spLocks noGrp="1"/>
          </p:cNvSpPr>
          <p:nvPr>
            <p:ph sz="quarter" idx="13"/>
          </p:nvPr>
        </p:nvSpPr>
        <p:spPr>
          <a:xfrm>
            <a:off x="457200" y="1556326"/>
            <a:ext cx="8229600" cy="2742541"/>
          </a:xfrm>
        </p:spPr>
        <p:txBody>
          <a:bodyPr/>
          <a:lstStyle/>
          <a:p>
            <a:pPr marL="432" indent="0">
              <a:buNone/>
            </a:pPr>
            <a:r>
              <a:rPr lang="en-US" noProof="0" dirty="0"/>
              <a:t>We assume in this chapter that exchange rates are determined by the market.</a:t>
            </a:r>
          </a:p>
          <a:p>
            <a:r>
              <a:rPr lang="en-US" noProof="0" dirty="0"/>
              <a:t>But this is not always true.</a:t>
            </a:r>
          </a:p>
          <a:p>
            <a:r>
              <a:rPr lang="en-US" b="1" noProof="0" dirty="0"/>
              <a:t>Example: </a:t>
            </a:r>
            <a:r>
              <a:rPr lang="en-US" noProof="0" dirty="0"/>
              <a:t>For more than 10 years, the value of the Chinese yuan was fixed by the Chinese government at 8.28 yuan = $1.</a:t>
            </a:r>
          </a:p>
        </p:txBody>
      </p:sp>
      <p:sp>
        <p:nvSpPr>
          <p:cNvPr id="5" name="Content Placeholder 4"/>
          <p:cNvSpPr>
            <a:spLocks noGrp="1"/>
          </p:cNvSpPr>
          <p:nvPr>
            <p:ph sz="quarter" idx="14"/>
          </p:nvPr>
        </p:nvSpPr>
        <p:spPr>
          <a:xfrm>
            <a:off x="457200" y="4459418"/>
            <a:ext cx="8229600" cy="1038860"/>
          </a:xfrm>
        </p:spPr>
        <p:txBody>
          <a:bodyPr/>
          <a:lstStyle/>
          <a:p>
            <a:pPr marL="432" indent="0">
              <a:buNone/>
            </a:pPr>
            <a:r>
              <a:rPr lang="en-US" noProof="0" dirty="0"/>
              <a:t>Fixed exchange rates have important consequences; we will consider them in the next section.</a:t>
            </a:r>
          </a:p>
        </p:txBody>
      </p:sp>
    </p:spTree>
    <p:extLst>
      <p:ext uri="{BB962C8B-B14F-4D97-AF65-F5344CB8AC3E}">
        <p14:creationId xmlns:p14="http://schemas.microsoft.com/office/powerpoint/2010/main" val="3058708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Shifts in the Demand for and Supply of Foreign Exchange</a:t>
            </a:r>
          </a:p>
        </p:txBody>
      </p:sp>
      <p:sp>
        <p:nvSpPr>
          <p:cNvPr id="4" name="Content Placeholder 3"/>
          <p:cNvSpPr>
            <a:spLocks noGrp="1"/>
          </p:cNvSpPr>
          <p:nvPr>
            <p:ph sz="quarter" idx="13"/>
          </p:nvPr>
        </p:nvSpPr>
        <p:spPr>
          <a:xfrm>
            <a:off x="457200" y="1556327"/>
            <a:ext cx="8229600" cy="3668816"/>
          </a:xfrm>
        </p:spPr>
        <p:txBody>
          <a:bodyPr/>
          <a:lstStyle/>
          <a:p>
            <a:pPr marL="432" indent="0">
              <a:buNone/>
            </a:pPr>
            <a:r>
              <a:rPr lang="en-US" sz="2000" noProof="0" dirty="0"/>
              <a:t>Anything (apart from the exchange rate itself) affecting the demand for foreign exchange will shift the demand curve—to the right for an increase in demand, to the left for a decrease.</a:t>
            </a:r>
          </a:p>
          <a:p>
            <a:pPr marL="432" indent="0">
              <a:buNone/>
            </a:pPr>
            <a:r>
              <a:rPr lang="en-US" sz="2000" noProof="0" dirty="0"/>
              <a:t>This might result from:</a:t>
            </a:r>
          </a:p>
          <a:p>
            <a:pPr marL="432000" indent="-432000">
              <a:spcBef>
                <a:spcPts val="600"/>
              </a:spcBef>
              <a:buFont typeface="+mj-lt"/>
              <a:buAutoNum type="arabicPeriod"/>
            </a:pPr>
            <a:r>
              <a:rPr lang="en-US" sz="2000" noProof="0" dirty="0"/>
              <a:t>Changes in the demand for U.S.-produced goods and services relative to foreign produced goods and services</a:t>
            </a:r>
          </a:p>
          <a:p>
            <a:pPr marL="432000" indent="-432000">
              <a:spcBef>
                <a:spcPts val="600"/>
              </a:spcBef>
              <a:buFont typeface="+mj-lt"/>
              <a:buAutoNum type="arabicPeriod"/>
            </a:pPr>
            <a:r>
              <a:rPr lang="en-US" sz="2000" noProof="0" dirty="0"/>
              <a:t>Changes in the desire to invest in the U.S. relative to foreign countries</a:t>
            </a:r>
          </a:p>
          <a:p>
            <a:pPr marL="432000" indent="-432000">
              <a:spcBef>
                <a:spcPts val="600"/>
              </a:spcBef>
              <a:buFont typeface="+mj-lt"/>
              <a:buAutoNum type="arabicPeriod"/>
            </a:pPr>
            <a:r>
              <a:rPr lang="en-US" sz="2000" noProof="0" dirty="0"/>
              <a:t>Changes in the expectations of currency traders about the likely future value of $U</a:t>
            </a:r>
            <a:r>
              <a:rPr lang="en-US" sz="100" noProof="0" dirty="0"/>
              <a:t> </a:t>
            </a:r>
            <a:r>
              <a:rPr lang="en-US" sz="2000" noProof="0" dirty="0"/>
              <a:t>S relative to foreign currencies</a:t>
            </a:r>
          </a:p>
        </p:txBody>
      </p:sp>
      <p:sp>
        <p:nvSpPr>
          <p:cNvPr id="5" name="Content Placeholder 4"/>
          <p:cNvSpPr>
            <a:spLocks noGrp="1"/>
          </p:cNvSpPr>
          <p:nvPr>
            <p:ph sz="quarter" idx="14"/>
          </p:nvPr>
        </p:nvSpPr>
        <p:spPr>
          <a:xfrm>
            <a:off x="457200" y="5355771"/>
            <a:ext cx="7903029" cy="807523"/>
          </a:xfrm>
        </p:spPr>
        <p:txBody>
          <a:bodyPr/>
          <a:lstStyle/>
          <a:p>
            <a:pPr marL="432" indent="0">
              <a:buNone/>
            </a:pPr>
            <a:r>
              <a:rPr lang="en-US" sz="2000" noProof="0" dirty="0"/>
              <a:t>The supply of $U</a:t>
            </a:r>
            <a:r>
              <a:rPr lang="en-US" sz="100" noProof="0" dirty="0"/>
              <a:t> </a:t>
            </a:r>
            <a:r>
              <a:rPr lang="en-US" sz="2000" noProof="0" dirty="0"/>
              <a:t>S for yen is the same as the demand for yen with $U</a:t>
            </a:r>
            <a:r>
              <a:rPr lang="en-US" sz="100" noProof="0" dirty="0"/>
              <a:t> </a:t>
            </a:r>
            <a:r>
              <a:rPr lang="en-US" sz="2000" noProof="0" dirty="0"/>
              <a:t>S, so the same factors that change demand also change supply.</a:t>
            </a:r>
          </a:p>
        </p:txBody>
      </p:sp>
    </p:spTree>
    <p:extLst>
      <p:ext uri="{BB962C8B-B14F-4D97-AF65-F5344CB8AC3E}">
        <p14:creationId xmlns:p14="http://schemas.microsoft.com/office/powerpoint/2010/main" val="2254164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Chapter Outline</a:t>
            </a:r>
          </a:p>
        </p:txBody>
      </p:sp>
      <p:sp>
        <p:nvSpPr>
          <p:cNvPr id="3" name="Content Placeholder 2"/>
          <p:cNvSpPr>
            <a:spLocks noGrp="1"/>
          </p:cNvSpPr>
          <p:nvPr>
            <p:ph sz="quarter" idx="13"/>
          </p:nvPr>
        </p:nvSpPr>
        <p:spPr>
          <a:xfrm>
            <a:off x="457200" y="1554920"/>
            <a:ext cx="8232775" cy="4753805"/>
          </a:xfrm>
        </p:spPr>
        <p:txBody>
          <a:bodyPr/>
          <a:lstStyle/>
          <a:p>
            <a:pPr marL="0" lvl="0" indent="0">
              <a:buSzPts val="2200"/>
              <a:buNone/>
            </a:pPr>
            <a:r>
              <a:rPr lang="en-US" sz="2200" b="1" noProof="0" dirty="0">
                <a:solidFill>
                  <a:srgbClr val="007FA3"/>
                </a:solidFill>
              </a:rPr>
              <a:t>18.1</a:t>
            </a:r>
            <a:r>
              <a:rPr lang="en-US" sz="2200" b="1" noProof="0" dirty="0">
                <a:solidFill>
                  <a:srgbClr val="0070C0"/>
                </a:solidFill>
              </a:rPr>
              <a:t> </a:t>
            </a:r>
            <a:r>
              <a:rPr lang="en-US" sz="2200" noProof="0" dirty="0"/>
              <a:t>The Balance of Payments: Linking the United States to the International Economy</a:t>
            </a:r>
          </a:p>
          <a:p>
            <a:pPr marL="0" lvl="0" indent="0">
              <a:buSzPts val="2200"/>
              <a:buNone/>
            </a:pPr>
            <a:r>
              <a:rPr lang="en-US" sz="2200" b="1" noProof="0" dirty="0">
                <a:solidFill>
                  <a:srgbClr val="007FA3"/>
                </a:solidFill>
              </a:rPr>
              <a:t>18.2</a:t>
            </a:r>
            <a:r>
              <a:rPr lang="en-US" sz="2200" b="1" noProof="0" dirty="0">
                <a:solidFill>
                  <a:srgbClr val="0070C0"/>
                </a:solidFill>
              </a:rPr>
              <a:t> </a:t>
            </a:r>
            <a:r>
              <a:rPr lang="en-US" sz="2200" noProof="0" dirty="0"/>
              <a:t>The Foreign Exchange Market and Exchange Rates</a:t>
            </a:r>
          </a:p>
          <a:p>
            <a:pPr marL="0" lvl="0" indent="0">
              <a:buSzPts val="2200"/>
              <a:buNone/>
            </a:pPr>
            <a:r>
              <a:rPr lang="en-US" sz="2200" b="1" noProof="0" dirty="0">
                <a:solidFill>
                  <a:srgbClr val="007FA3"/>
                </a:solidFill>
              </a:rPr>
              <a:t>18.3</a:t>
            </a:r>
            <a:r>
              <a:rPr lang="en-US" sz="2200" b="1" noProof="0" dirty="0">
                <a:solidFill>
                  <a:srgbClr val="0070C0"/>
                </a:solidFill>
              </a:rPr>
              <a:t> </a:t>
            </a:r>
            <a:r>
              <a:rPr lang="en-US" sz="2200" noProof="0" dirty="0"/>
              <a:t>Exchange Rate Systems</a:t>
            </a:r>
          </a:p>
          <a:p>
            <a:pPr marL="0" lvl="0" indent="0">
              <a:buSzPts val="2200"/>
              <a:buNone/>
            </a:pPr>
            <a:r>
              <a:rPr lang="en-US" sz="2200" b="1" noProof="0" dirty="0">
                <a:solidFill>
                  <a:srgbClr val="007FA3"/>
                </a:solidFill>
              </a:rPr>
              <a:t>18.4</a:t>
            </a:r>
            <a:r>
              <a:rPr lang="en-US" sz="2200" noProof="0" dirty="0">
                <a:solidFill>
                  <a:srgbClr val="0070C0"/>
                </a:solidFill>
              </a:rPr>
              <a:t> </a:t>
            </a:r>
            <a:r>
              <a:rPr lang="en-US" sz="2200" noProof="0" dirty="0"/>
              <a:t>The International Sector and National Saving and Investment</a:t>
            </a:r>
          </a:p>
          <a:p>
            <a:pPr marL="0" lvl="0" indent="0">
              <a:buSzPts val="2200"/>
              <a:buNone/>
            </a:pPr>
            <a:r>
              <a:rPr lang="en-US" sz="2200" b="1" noProof="0" dirty="0">
                <a:solidFill>
                  <a:srgbClr val="007FA3"/>
                </a:solidFill>
              </a:rPr>
              <a:t>18.5</a:t>
            </a:r>
            <a:r>
              <a:rPr lang="en-US" sz="2200" b="1" noProof="0" dirty="0">
                <a:solidFill>
                  <a:srgbClr val="0070C0"/>
                </a:solidFill>
              </a:rPr>
              <a:t> </a:t>
            </a:r>
            <a:r>
              <a:rPr lang="en-US" sz="2200" noProof="0" dirty="0"/>
              <a:t>The Effect of a Government Budget Deficit on Investment</a:t>
            </a:r>
          </a:p>
          <a:p>
            <a:pPr marL="0" lvl="0" indent="0">
              <a:buSzPts val="2200"/>
              <a:buNone/>
            </a:pPr>
            <a:r>
              <a:rPr lang="en-US" sz="2200" b="1" noProof="0" dirty="0">
                <a:solidFill>
                  <a:srgbClr val="007FA3"/>
                </a:solidFill>
              </a:rPr>
              <a:t>18.6</a:t>
            </a:r>
            <a:r>
              <a:rPr lang="en-US" sz="2200" b="1" noProof="0" dirty="0">
                <a:solidFill>
                  <a:srgbClr val="0070C0"/>
                </a:solidFill>
              </a:rPr>
              <a:t> </a:t>
            </a:r>
            <a:r>
              <a:rPr lang="en-US" sz="2200" noProof="0" dirty="0"/>
              <a:t>Monetary Policy and Fiscal Policy in an Open Economy</a:t>
            </a:r>
          </a:p>
          <a:p>
            <a:pPr marL="0" lvl="0" indent="0">
              <a:buSzPts val="2200"/>
              <a:buNone/>
            </a:pPr>
            <a:r>
              <a:rPr lang="en-US" sz="2200" b="1" noProof="0" dirty="0">
                <a:solidFill>
                  <a:srgbClr val="007FA3"/>
                </a:solidFill>
              </a:rPr>
              <a:t>Online Appendix </a:t>
            </a:r>
            <a:r>
              <a:rPr lang="en-US" sz="2200" noProof="0" dirty="0"/>
              <a:t>The Gold Standard and the Bretton Woods System</a:t>
            </a:r>
          </a:p>
        </p:txBody>
      </p:sp>
    </p:spTree>
    <p:extLst>
      <p:ext uri="{BB962C8B-B14F-4D97-AF65-F5344CB8AC3E}">
        <p14:creationId xmlns:p14="http://schemas.microsoft.com/office/powerpoint/2010/main" val="345209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413668" cy="1097279"/>
          </a:xfrm>
        </p:spPr>
        <p:txBody>
          <a:bodyPr/>
          <a:lstStyle/>
          <a:p>
            <a:r>
              <a:rPr lang="en-US" sz="2600" noProof="0" dirty="0"/>
              <a:t>Figure 18.3 Shifts in the Demand and Supply Curve Resulting in a Higher Exchange Rate </a:t>
            </a:r>
            <a:r>
              <a:rPr lang="en-US" sz="2000" b="0" noProof="0" dirty="0"/>
              <a:t>(1 of 2)</a:t>
            </a:r>
            <a:endParaRPr lang="en-US" sz="2000" noProof="0" dirty="0"/>
          </a:p>
        </p:txBody>
      </p:sp>
      <p:sp>
        <p:nvSpPr>
          <p:cNvPr id="5" name="Content Placeholder 4"/>
          <p:cNvSpPr>
            <a:spLocks noGrp="1"/>
          </p:cNvSpPr>
          <p:nvPr>
            <p:ph sz="quarter" idx="14"/>
          </p:nvPr>
        </p:nvSpPr>
        <p:spPr>
          <a:xfrm>
            <a:off x="457200" y="1558414"/>
            <a:ext cx="3604161" cy="787222"/>
          </a:xfrm>
        </p:spPr>
        <p:txBody>
          <a:bodyPr/>
          <a:lstStyle/>
          <a:p>
            <a:pPr marL="432" indent="0">
              <a:buNone/>
            </a:pPr>
            <a:r>
              <a:rPr lang="en-US" sz="2000" noProof="0" dirty="0">
                <a:latin typeface="+mn-lt"/>
              </a:rPr>
              <a:t>Suppose the exchange rate of yen for $U</a:t>
            </a:r>
            <a:r>
              <a:rPr lang="en-US" sz="100" noProof="0" dirty="0">
                <a:latin typeface="+mn-lt"/>
              </a:rPr>
              <a:t> </a:t>
            </a:r>
            <a:r>
              <a:rPr lang="en-US" sz="2000" noProof="0" dirty="0">
                <a:latin typeface="+mn-lt"/>
              </a:rPr>
              <a:t>S starts out at</a:t>
            </a:r>
          </a:p>
        </p:txBody>
      </p:sp>
      <p:graphicFrame>
        <p:nvGraphicFramePr>
          <p:cNvPr id="7" name="Object 6" descr="120 yens = $1."/>
          <p:cNvGraphicFramePr>
            <a:graphicFrameLocks noChangeAspect="1"/>
          </p:cNvGraphicFramePr>
          <p:nvPr>
            <p:extLst>
              <p:ext uri="{D42A27DB-BD31-4B8C-83A1-F6EECF244321}">
                <p14:modId xmlns:p14="http://schemas.microsoft.com/office/powerpoint/2010/main" val="3134217127"/>
              </p:ext>
            </p:extLst>
          </p:nvPr>
        </p:nvGraphicFramePr>
        <p:xfrm>
          <a:off x="503700" y="2426326"/>
          <a:ext cx="1231107" cy="312579"/>
        </p:xfrm>
        <a:graphic>
          <a:graphicData uri="http://schemas.openxmlformats.org/presentationml/2006/ole">
            <mc:AlternateContent xmlns:mc="http://schemas.openxmlformats.org/markup-compatibility/2006">
              <mc:Choice xmlns:v="urn:schemas-microsoft-com:vml" Requires="v">
                <p:oleObj name="Equation" r:id="rId3" imgW="749160" imgH="190440" progId="Equation.DSMT4">
                  <p:embed/>
                </p:oleObj>
              </mc:Choice>
              <mc:Fallback>
                <p:oleObj name="Equation" r:id="rId3" imgW="749160" imgH="190440" progId="Equation.DSMT4">
                  <p:embed/>
                  <p:pic>
                    <p:nvPicPr>
                      <p:cNvPr id="7" name="Object 6" descr="120 yens = $1."/>
                      <p:cNvPicPr/>
                      <p:nvPr/>
                    </p:nvPicPr>
                    <p:blipFill>
                      <a:blip r:embed="rId4"/>
                      <a:stretch>
                        <a:fillRect/>
                      </a:stretch>
                    </p:blipFill>
                    <p:spPr>
                      <a:xfrm>
                        <a:off x="503700" y="2426326"/>
                        <a:ext cx="1231107" cy="312579"/>
                      </a:xfrm>
                      <a:prstGeom prst="rect">
                        <a:avLst/>
                      </a:prstGeom>
                    </p:spPr>
                  </p:pic>
                </p:oleObj>
              </mc:Fallback>
            </mc:AlternateContent>
          </a:graphicData>
        </a:graphic>
      </p:graphicFrame>
      <p:sp>
        <p:nvSpPr>
          <p:cNvPr id="6" name="Content Placeholder 5"/>
          <p:cNvSpPr>
            <a:spLocks noGrp="1"/>
          </p:cNvSpPr>
          <p:nvPr>
            <p:ph sz="quarter" idx="15"/>
          </p:nvPr>
        </p:nvSpPr>
        <p:spPr>
          <a:xfrm>
            <a:off x="457200" y="2902227"/>
            <a:ext cx="3516489" cy="2145762"/>
          </a:xfrm>
        </p:spPr>
        <p:txBody>
          <a:bodyPr/>
          <a:lstStyle/>
          <a:p>
            <a:pPr marL="432" indent="0">
              <a:buNone/>
            </a:pPr>
            <a:r>
              <a:rPr lang="en-US" sz="2000" noProof="0" dirty="0"/>
              <a:t>U.S. incomes rise, increasing our demand for Japanese imports. To pay for the imports, we need to buy yen, hence we supply $U</a:t>
            </a:r>
            <a:r>
              <a:rPr lang="en-US" sz="100" noProof="0" dirty="0"/>
              <a:t> </a:t>
            </a:r>
            <a:r>
              <a:rPr lang="en-US" sz="2000" noProof="0" dirty="0"/>
              <a:t>S to the foreign exchange market.</a:t>
            </a:r>
          </a:p>
        </p:txBody>
      </p:sp>
      <p:pic>
        <p:nvPicPr>
          <p:cNvPr id="3" name="Picture 2" descr="A shift in supply curve is illustrated on the x y plane. For long description in Notes pane, press F6."/>
          <p:cNvPicPr>
            <a:picLocks noChangeAspect="1"/>
          </p:cNvPicPr>
          <p:nvPr/>
        </p:nvPicPr>
        <p:blipFill>
          <a:blip r:embed="rId5"/>
          <a:stretch>
            <a:fillRect/>
          </a:stretch>
        </p:blipFill>
        <p:spPr>
          <a:xfrm>
            <a:off x="4468443" y="1727746"/>
            <a:ext cx="4365114" cy="3011685"/>
          </a:xfrm>
          <a:prstGeom prst="rect">
            <a:avLst/>
          </a:prstGeom>
        </p:spPr>
      </p:pic>
    </p:spTree>
    <p:extLst>
      <p:ext uri="{BB962C8B-B14F-4D97-AF65-F5344CB8AC3E}">
        <p14:creationId xmlns:p14="http://schemas.microsoft.com/office/powerpoint/2010/main" val="364926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89917" cy="1097279"/>
          </a:xfrm>
        </p:spPr>
        <p:txBody>
          <a:bodyPr/>
          <a:lstStyle/>
          <a:p>
            <a:r>
              <a:rPr lang="en-US" sz="2600" noProof="0" dirty="0"/>
              <a:t>Figure 18.3 Shifts in the Demand and Supply Curve Resulting in a Higher Exchange Rate </a:t>
            </a:r>
            <a:r>
              <a:rPr lang="en-US" sz="2000" b="0" noProof="0" dirty="0"/>
              <a:t>(2 of 2)</a:t>
            </a:r>
            <a:endParaRPr lang="en-US" sz="2000" noProof="0" dirty="0"/>
          </a:p>
        </p:txBody>
      </p:sp>
      <p:sp>
        <p:nvSpPr>
          <p:cNvPr id="5" name="Content Placeholder 4"/>
          <p:cNvSpPr>
            <a:spLocks noGrp="1"/>
          </p:cNvSpPr>
          <p:nvPr>
            <p:ph sz="quarter" idx="14"/>
          </p:nvPr>
        </p:nvSpPr>
        <p:spPr>
          <a:xfrm>
            <a:off x="457199" y="1557338"/>
            <a:ext cx="3727175" cy="3377917"/>
          </a:xfrm>
        </p:spPr>
        <p:txBody>
          <a:bodyPr lIns="90000" tIns="90000" rIns="90000" bIns="90000"/>
          <a:lstStyle/>
          <a:p>
            <a:pPr marL="432" indent="0">
              <a:buNone/>
            </a:pPr>
            <a:r>
              <a:rPr lang="en-US" sz="2000" noProof="0" dirty="0">
                <a:solidFill>
                  <a:schemeClr val="tx1"/>
                </a:solidFill>
                <a:latin typeface="+mn-lt"/>
              </a:rPr>
              <a:t>At the same time, interest rates in the United States rise, making U.S. bonds more attractive to hold than Japanese bonds. So, the demand for $U</a:t>
            </a:r>
            <a:r>
              <a:rPr lang="en-US" sz="100" noProof="0" dirty="0">
                <a:solidFill>
                  <a:schemeClr val="tx1"/>
                </a:solidFill>
                <a:latin typeface="+mn-lt"/>
              </a:rPr>
              <a:t> </a:t>
            </a:r>
            <a:r>
              <a:rPr lang="en-US" sz="2000" noProof="0" dirty="0">
                <a:solidFill>
                  <a:schemeClr val="tx1"/>
                </a:solidFill>
                <a:latin typeface="+mn-lt"/>
              </a:rPr>
              <a:t>S rises.</a:t>
            </a:r>
          </a:p>
          <a:p>
            <a:pPr marL="432" indent="0">
              <a:buNone/>
            </a:pPr>
            <a:r>
              <a:rPr lang="en-US" sz="2000" noProof="0" dirty="0">
                <a:solidFill>
                  <a:schemeClr val="tx1"/>
                </a:solidFill>
                <a:latin typeface="+mn-lt"/>
              </a:rPr>
              <a:t>If the increase in demand is larger than the increase in supply of $U</a:t>
            </a:r>
            <a:r>
              <a:rPr lang="en-US" sz="100" noProof="0" dirty="0">
                <a:solidFill>
                  <a:schemeClr val="tx1"/>
                </a:solidFill>
                <a:latin typeface="+mn-lt"/>
              </a:rPr>
              <a:t> </a:t>
            </a:r>
            <a:r>
              <a:rPr lang="en-US" sz="2000" noProof="0" dirty="0">
                <a:solidFill>
                  <a:schemeClr val="tx1"/>
                </a:solidFill>
                <a:latin typeface="+mn-lt"/>
              </a:rPr>
              <a:t>S, the exchange rate will appreciate—to</a:t>
            </a:r>
          </a:p>
        </p:txBody>
      </p:sp>
      <p:graphicFrame>
        <p:nvGraphicFramePr>
          <p:cNvPr id="7" name="Object 6" descr="130 yens = $1,"/>
          <p:cNvGraphicFramePr>
            <a:graphicFrameLocks noChangeAspect="1"/>
          </p:cNvGraphicFramePr>
          <p:nvPr>
            <p:extLst>
              <p:ext uri="{D42A27DB-BD31-4B8C-83A1-F6EECF244321}">
                <p14:modId xmlns:p14="http://schemas.microsoft.com/office/powerpoint/2010/main" val="2940130962"/>
              </p:ext>
            </p:extLst>
          </p:nvPr>
        </p:nvGraphicFramePr>
        <p:xfrm>
          <a:off x="496966" y="4992180"/>
          <a:ext cx="1231107" cy="312579"/>
        </p:xfrm>
        <a:graphic>
          <a:graphicData uri="http://schemas.openxmlformats.org/presentationml/2006/ole">
            <mc:AlternateContent xmlns:mc="http://schemas.openxmlformats.org/markup-compatibility/2006">
              <mc:Choice xmlns:v="urn:schemas-microsoft-com:vml" Requires="v">
                <p:oleObj name="Equation" r:id="rId3" imgW="749160" imgH="190440" progId="Equation.DSMT4">
                  <p:embed/>
                </p:oleObj>
              </mc:Choice>
              <mc:Fallback>
                <p:oleObj name="Equation" r:id="rId3" imgW="749160" imgH="190440" progId="Equation.DSMT4">
                  <p:embed/>
                  <p:pic>
                    <p:nvPicPr>
                      <p:cNvPr id="7" name="Object 6" descr="130 yens = $1,"/>
                      <p:cNvPicPr/>
                      <p:nvPr/>
                    </p:nvPicPr>
                    <p:blipFill>
                      <a:blip r:embed="rId4"/>
                      <a:stretch>
                        <a:fillRect/>
                      </a:stretch>
                    </p:blipFill>
                    <p:spPr>
                      <a:xfrm>
                        <a:off x="496966" y="4992180"/>
                        <a:ext cx="1231107" cy="312579"/>
                      </a:xfrm>
                      <a:prstGeom prst="rect">
                        <a:avLst/>
                      </a:prstGeom>
                    </p:spPr>
                  </p:pic>
                </p:oleObj>
              </mc:Fallback>
            </mc:AlternateContent>
          </a:graphicData>
        </a:graphic>
      </p:graphicFrame>
      <p:sp>
        <p:nvSpPr>
          <p:cNvPr id="6" name="Content Placeholder 5"/>
          <p:cNvSpPr>
            <a:spLocks noGrp="1"/>
          </p:cNvSpPr>
          <p:nvPr>
            <p:ph sz="quarter" idx="15"/>
          </p:nvPr>
        </p:nvSpPr>
        <p:spPr>
          <a:xfrm>
            <a:off x="1846008" y="4999714"/>
            <a:ext cx="1602870" cy="348900"/>
          </a:xfrm>
        </p:spPr>
        <p:txBody>
          <a:bodyPr lIns="0" tIns="0" rIns="0" bIns="0"/>
          <a:lstStyle/>
          <a:p>
            <a:pPr marL="432" indent="0">
              <a:buNone/>
            </a:pPr>
            <a:r>
              <a:rPr lang="en-US" sz="2000" noProof="0" dirty="0"/>
              <a:t>in this case.</a:t>
            </a:r>
          </a:p>
        </p:txBody>
      </p:sp>
      <p:pic>
        <p:nvPicPr>
          <p:cNvPr id="3" name="Picture 2" descr="A graph depicts the shifts in the demand and supply curve resulting in a higher exchange rate. For long description in Notes pane, press F6."/>
          <p:cNvPicPr>
            <a:picLocks noChangeAspect="1"/>
          </p:cNvPicPr>
          <p:nvPr/>
        </p:nvPicPr>
        <p:blipFill>
          <a:blip r:embed="rId5"/>
          <a:stretch>
            <a:fillRect/>
          </a:stretch>
        </p:blipFill>
        <p:spPr>
          <a:xfrm>
            <a:off x="4323492" y="1715854"/>
            <a:ext cx="4523624" cy="2651990"/>
          </a:xfrm>
          <a:prstGeom prst="rect">
            <a:avLst/>
          </a:prstGeom>
        </p:spPr>
      </p:pic>
    </p:spTree>
    <p:extLst>
      <p:ext uri="{BB962C8B-B14F-4D97-AF65-F5344CB8AC3E}">
        <p14:creationId xmlns:p14="http://schemas.microsoft.com/office/powerpoint/2010/main" val="181461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Currency Speculation</a:t>
            </a:r>
          </a:p>
        </p:txBody>
      </p:sp>
      <p:sp>
        <p:nvSpPr>
          <p:cNvPr id="3" name="Content Placeholder 2"/>
          <p:cNvSpPr>
            <a:spLocks noGrp="1"/>
          </p:cNvSpPr>
          <p:nvPr>
            <p:ph sz="quarter" idx="13"/>
          </p:nvPr>
        </p:nvSpPr>
        <p:spPr>
          <a:xfrm>
            <a:off x="457201" y="1554920"/>
            <a:ext cx="8099778" cy="4663335"/>
          </a:xfrm>
        </p:spPr>
        <p:txBody>
          <a:bodyPr/>
          <a:lstStyle/>
          <a:p>
            <a:pPr marL="432" indent="0">
              <a:buNone/>
            </a:pPr>
            <a:r>
              <a:rPr lang="en-US" noProof="0" dirty="0"/>
              <a:t>A large amount of trade in foreign exchange is by </a:t>
            </a:r>
            <a:r>
              <a:rPr lang="en-US" b="1" noProof="0" dirty="0"/>
              <a:t>speculators</a:t>
            </a:r>
            <a:r>
              <a:rPr lang="en-US" noProof="0" dirty="0"/>
              <a:t>, currency traders who buy and sell foreign exchange in an attempt to profit from changes in exchange rates.</a:t>
            </a:r>
          </a:p>
          <a:p>
            <a:pPr marL="432" indent="0">
              <a:buNone/>
            </a:pPr>
            <a:r>
              <a:rPr lang="en-US" noProof="0" dirty="0"/>
              <a:t>Speculators purchase and hold a currency when they believe it will appreciate, or they may engage in more complicated financial transactions.</a:t>
            </a:r>
          </a:p>
          <a:p>
            <a:r>
              <a:rPr lang="en-US" b="1" noProof="0" dirty="0"/>
              <a:t>Example: </a:t>
            </a:r>
            <a:r>
              <a:rPr lang="en-US" noProof="0" dirty="0"/>
              <a:t>An agreement to buy currency in the future at a price agreed today.</a:t>
            </a:r>
          </a:p>
        </p:txBody>
      </p:sp>
    </p:spTree>
    <p:extLst>
      <p:ext uri="{BB962C8B-B14F-4D97-AF65-F5344CB8AC3E}">
        <p14:creationId xmlns:p14="http://schemas.microsoft.com/office/powerpoint/2010/main" val="3772446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Exchange Rates, Imports, and Exports</a:t>
            </a:r>
          </a:p>
        </p:txBody>
      </p:sp>
      <p:sp>
        <p:nvSpPr>
          <p:cNvPr id="4" name="Content Placeholder 3"/>
          <p:cNvSpPr>
            <a:spLocks noGrp="1"/>
          </p:cNvSpPr>
          <p:nvPr>
            <p:ph sz="quarter" idx="13"/>
          </p:nvPr>
        </p:nvSpPr>
        <p:spPr>
          <a:xfrm>
            <a:off x="550189" y="1656093"/>
            <a:ext cx="8389916" cy="620609"/>
          </a:xfrm>
        </p:spPr>
        <p:txBody>
          <a:bodyPr lIns="0" tIns="0" rIns="0" bIns="0"/>
          <a:lstStyle/>
          <a:p>
            <a:pPr marL="432" indent="0">
              <a:buNone/>
            </a:pPr>
            <a:r>
              <a:rPr lang="en-US" sz="1800" noProof="0" dirty="0"/>
              <a:t>When the $US appreciates, the dollar price of foreign imports falls. Similarly, the foreign currency price of U.S. exports rises.</a:t>
            </a:r>
          </a:p>
        </p:txBody>
      </p:sp>
      <p:sp>
        <p:nvSpPr>
          <p:cNvPr id="5" name="Content Placeholder 4"/>
          <p:cNvSpPr>
            <a:spLocks noGrp="1"/>
          </p:cNvSpPr>
          <p:nvPr>
            <p:ph sz="quarter" idx="14"/>
          </p:nvPr>
        </p:nvSpPr>
        <p:spPr>
          <a:xfrm>
            <a:off x="550189" y="2401954"/>
            <a:ext cx="7348547" cy="344384"/>
          </a:xfrm>
        </p:spPr>
        <p:txBody>
          <a:bodyPr lIns="0" tIns="0" rIns="0" bIns="0"/>
          <a:lstStyle/>
          <a:p>
            <a:pPr marL="432" indent="0">
              <a:buNone/>
            </a:pPr>
            <a:r>
              <a:rPr lang="en-US" sz="1800" b="1" noProof="0" dirty="0"/>
              <a:t>Example: Suppose the exchange rate between $U</a:t>
            </a:r>
            <a:r>
              <a:rPr lang="en-US" sz="100" b="1" noProof="0" dirty="0"/>
              <a:t> </a:t>
            </a:r>
            <a:r>
              <a:rPr lang="en-US" sz="1800" b="1" noProof="0" dirty="0"/>
              <a:t>S and euros is</a:t>
            </a:r>
            <a:endParaRPr lang="en-US" sz="1800" noProof="0" dirty="0"/>
          </a:p>
        </p:txBody>
      </p:sp>
      <p:graphicFrame>
        <p:nvGraphicFramePr>
          <p:cNvPr id="18" name="Object 17" descr="$1 = 1 euro."/>
          <p:cNvGraphicFramePr>
            <a:graphicFrameLocks noChangeAspect="1"/>
          </p:cNvGraphicFramePr>
          <p:nvPr>
            <p:extLst>
              <p:ext uri="{D42A27DB-BD31-4B8C-83A1-F6EECF244321}">
                <p14:modId xmlns:p14="http://schemas.microsoft.com/office/powerpoint/2010/main" val="159412605"/>
              </p:ext>
            </p:extLst>
          </p:nvPr>
        </p:nvGraphicFramePr>
        <p:xfrm>
          <a:off x="556082" y="2826363"/>
          <a:ext cx="921282" cy="326806"/>
        </p:xfrm>
        <a:graphic>
          <a:graphicData uri="http://schemas.openxmlformats.org/presentationml/2006/ole">
            <mc:AlternateContent xmlns:mc="http://schemas.openxmlformats.org/markup-compatibility/2006">
              <mc:Choice xmlns:v="urn:schemas-microsoft-com:vml" Requires="v">
                <p:oleObj name="Equation" r:id="rId3" imgW="571320" imgH="203040" progId="Equation.DSMT4">
                  <p:embed/>
                </p:oleObj>
              </mc:Choice>
              <mc:Fallback>
                <p:oleObj name="Equation" r:id="rId3" imgW="571320" imgH="203040" progId="Equation.DSMT4">
                  <p:embed/>
                  <p:pic>
                    <p:nvPicPr>
                      <p:cNvPr id="18" name="Object 17" descr="$1 = 1 euro."/>
                      <p:cNvPicPr/>
                      <p:nvPr/>
                    </p:nvPicPr>
                    <p:blipFill>
                      <a:blip r:embed="rId4"/>
                      <a:stretch>
                        <a:fillRect/>
                      </a:stretch>
                    </p:blipFill>
                    <p:spPr>
                      <a:xfrm>
                        <a:off x="556082" y="2826363"/>
                        <a:ext cx="921282" cy="326806"/>
                      </a:xfrm>
                      <a:prstGeom prst="rect">
                        <a:avLst/>
                      </a:prstGeom>
                    </p:spPr>
                  </p:pic>
                </p:oleObj>
              </mc:Fallback>
            </mc:AlternateContent>
          </a:graphicData>
        </a:graphic>
      </p:graphicFrame>
      <p:sp>
        <p:nvSpPr>
          <p:cNvPr id="6" name="Content Placeholder 5"/>
          <p:cNvSpPr>
            <a:spLocks noGrp="1"/>
          </p:cNvSpPr>
          <p:nvPr>
            <p:ph sz="quarter" idx="15"/>
          </p:nvPr>
        </p:nvSpPr>
        <p:spPr>
          <a:xfrm>
            <a:off x="1580077" y="2854866"/>
            <a:ext cx="4883231" cy="330859"/>
          </a:xfrm>
        </p:spPr>
        <p:txBody>
          <a:bodyPr lIns="0" tIns="0" rIns="0" bIns="0"/>
          <a:lstStyle/>
          <a:p>
            <a:pPr marL="432" indent="0">
              <a:buNone/>
            </a:pPr>
            <a:r>
              <a:rPr lang="en-US" sz="1800" b="1" noProof="0" dirty="0"/>
              <a:t>An iPhone with a U.S. price of $200 will cost</a:t>
            </a:r>
            <a:endParaRPr lang="en-US" sz="1800" noProof="0" dirty="0"/>
          </a:p>
        </p:txBody>
      </p:sp>
      <p:graphicFrame>
        <p:nvGraphicFramePr>
          <p:cNvPr id="19" name="Object 18" descr="200 euros"/>
          <p:cNvGraphicFramePr>
            <a:graphicFrameLocks noChangeAspect="1"/>
          </p:cNvGraphicFramePr>
          <p:nvPr>
            <p:extLst>
              <p:ext uri="{D42A27DB-BD31-4B8C-83A1-F6EECF244321}">
                <p14:modId xmlns:p14="http://schemas.microsoft.com/office/powerpoint/2010/main" val="3547041276"/>
              </p:ext>
            </p:extLst>
          </p:nvPr>
        </p:nvGraphicFramePr>
        <p:xfrm>
          <a:off x="6513513" y="2875503"/>
          <a:ext cx="604837" cy="271462"/>
        </p:xfrm>
        <a:graphic>
          <a:graphicData uri="http://schemas.openxmlformats.org/presentationml/2006/ole">
            <mc:AlternateContent xmlns:mc="http://schemas.openxmlformats.org/markup-compatibility/2006">
              <mc:Choice xmlns:v="urn:schemas-microsoft-com:vml" Requires="v">
                <p:oleObj name="Equation" r:id="rId5" imgW="393480" imgH="177480" progId="Equation.DSMT4">
                  <p:embed/>
                </p:oleObj>
              </mc:Choice>
              <mc:Fallback>
                <p:oleObj name="Equation" r:id="rId5" imgW="393480" imgH="177480" progId="Equation.DSMT4">
                  <p:embed/>
                  <p:pic>
                    <p:nvPicPr>
                      <p:cNvPr id="19" name="Object 18" descr="200 euros"/>
                      <p:cNvPicPr/>
                      <p:nvPr/>
                    </p:nvPicPr>
                    <p:blipFill>
                      <a:blip r:embed="rId6"/>
                      <a:stretch>
                        <a:fillRect/>
                      </a:stretch>
                    </p:blipFill>
                    <p:spPr>
                      <a:xfrm>
                        <a:off x="6513513" y="2875503"/>
                        <a:ext cx="604837" cy="271462"/>
                      </a:xfrm>
                      <a:prstGeom prst="rect">
                        <a:avLst/>
                      </a:prstGeom>
                    </p:spPr>
                  </p:pic>
                </p:oleObj>
              </mc:Fallback>
            </mc:AlternateContent>
          </a:graphicData>
        </a:graphic>
      </p:graphicFrame>
      <p:sp>
        <p:nvSpPr>
          <p:cNvPr id="7" name="Content Placeholder 6"/>
          <p:cNvSpPr>
            <a:spLocks noGrp="1"/>
          </p:cNvSpPr>
          <p:nvPr>
            <p:ph sz="quarter" idx="16"/>
          </p:nvPr>
        </p:nvSpPr>
        <p:spPr>
          <a:xfrm>
            <a:off x="550188" y="3284385"/>
            <a:ext cx="7594270" cy="352602"/>
          </a:xfrm>
        </p:spPr>
        <p:txBody>
          <a:bodyPr lIns="0" tIns="0" rIns="0" bIns="0"/>
          <a:lstStyle/>
          <a:p>
            <a:pPr marL="432" indent="0">
              <a:buNone/>
            </a:pPr>
            <a:r>
              <a:rPr lang="en-US" sz="1800" b="1" noProof="0" dirty="0"/>
              <a:t>to a French person. But if the $U</a:t>
            </a:r>
            <a:r>
              <a:rPr lang="en-US" sz="100" b="1" noProof="0" dirty="0"/>
              <a:t> </a:t>
            </a:r>
            <a:r>
              <a:rPr lang="en-US" sz="1800" b="1" noProof="0" dirty="0"/>
              <a:t>S appreciates so that the exchange</a:t>
            </a:r>
            <a:endParaRPr lang="en-US" sz="1800" noProof="0" dirty="0"/>
          </a:p>
        </p:txBody>
      </p:sp>
      <p:sp>
        <p:nvSpPr>
          <p:cNvPr id="8" name="Content Placeholder 7"/>
          <p:cNvSpPr>
            <a:spLocks noGrp="1"/>
          </p:cNvSpPr>
          <p:nvPr>
            <p:ph sz="quarter" idx="17"/>
          </p:nvPr>
        </p:nvSpPr>
        <p:spPr>
          <a:xfrm>
            <a:off x="550189" y="3721766"/>
            <a:ext cx="1335974" cy="342733"/>
          </a:xfrm>
        </p:spPr>
        <p:txBody>
          <a:bodyPr lIns="0" tIns="0" rIns="0" bIns="0"/>
          <a:lstStyle/>
          <a:p>
            <a:pPr marL="432" indent="0">
              <a:buNone/>
            </a:pPr>
            <a:r>
              <a:rPr lang="en-US" sz="1800" b="1" noProof="0" dirty="0"/>
              <a:t>rate is now</a:t>
            </a:r>
            <a:endParaRPr lang="en-US" sz="1800" noProof="0" dirty="0"/>
          </a:p>
        </p:txBody>
      </p:sp>
      <p:graphicFrame>
        <p:nvGraphicFramePr>
          <p:cNvPr id="20" name="Object 19" descr="$1 = 1.20 euros"/>
          <p:cNvGraphicFramePr>
            <a:graphicFrameLocks noChangeAspect="1"/>
          </p:cNvGraphicFramePr>
          <p:nvPr>
            <p:extLst>
              <p:ext uri="{D42A27DB-BD31-4B8C-83A1-F6EECF244321}">
                <p14:modId xmlns:p14="http://schemas.microsoft.com/office/powerpoint/2010/main" val="3780896401"/>
              </p:ext>
            </p:extLst>
          </p:nvPr>
        </p:nvGraphicFramePr>
        <p:xfrm>
          <a:off x="1953990" y="3741575"/>
          <a:ext cx="1102066" cy="301756"/>
        </p:xfrm>
        <a:graphic>
          <a:graphicData uri="http://schemas.openxmlformats.org/presentationml/2006/ole">
            <mc:AlternateContent xmlns:mc="http://schemas.openxmlformats.org/markup-compatibility/2006">
              <mc:Choice xmlns:v="urn:schemas-microsoft-com:vml" Requires="v">
                <p:oleObj name="Equation" r:id="rId7" imgW="787320" imgH="215640" progId="Equation.DSMT4">
                  <p:embed/>
                </p:oleObj>
              </mc:Choice>
              <mc:Fallback>
                <p:oleObj name="Equation" r:id="rId7" imgW="787320" imgH="215640" progId="Equation.DSMT4">
                  <p:embed/>
                  <p:pic>
                    <p:nvPicPr>
                      <p:cNvPr id="20" name="Object 19" descr="$1 = 1.20 euros"/>
                      <p:cNvPicPr/>
                      <p:nvPr/>
                    </p:nvPicPr>
                    <p:blipFill>
                      <a:blip r:embed="rId8"/>
                      <a:stretch>
                        <a:fillRect/>
                      </a:stretch>
                    </p:blipFill>
                    <p:spPr>
                      <a:xfrm>
                        <a:off x="1953990" y="3741575"/>
                        <a:ext cx="1102066" cy="301756"/>
                      </a:xfrm>
                      <a:prstGeom prst="rect">
                        <a:avLst/>
                      </a:prstGeom>
                    </p:spPr>
                  </p:pic>
                </p:oleObj>
              </mc:Fallback>
            </mc:AlternateContent>
          </a:graphicData>
        </a:graphic>
      </p:graphicFrame>
      <p:sp>
        <p:nvSpPr>
          <p:cNvPr id="9" name="Content Placeholder 8"/>
          <p:cNvSpPr>
            <a:spLocks noGrp="1"/>
          </p:cNvSpPr>
          <p:nvPr>
            <p:ph sz="quarter" idx="18"/>
          </p:nvPr>
        </p:nvSpPr>
        <p:spPr>
          <a:xfrm>
            <a:off x="3151000" y="3744626"/>
            <a:ext cx="3996130" cy="342733"/>
          </a:xfrm>
        </p:spPr>
        <p:txBody>
          <a:bodyPr lIns="0" tIns="0" rIns="0" bIns="0"/>
          <a:lstStyle/>
          <a:p>
            <a:pPr marL="432" indent="0">
              <a:buNone/>
            </a:pPr>
            <a:r>
              <a:rPr lang="en-US" sz="1800" b="1" noProof="0" dirty="0"/>
              <a:t>that same </a:t>
            </a:r>
            <a:r>
              <a:rPr lang="en-US" sz="1800" b="1" noProof="0" dirty="0" err="1"/>
              <a:t>i</a:t>
            </a:r>
            <a:r>
              <a:rPr lang="en-US" sz="100" b="1" noProof="0" dirty="0"/>
              <a:t> </a:t>
            </a:r>
            <a:r>
              <a:rPr lang="en-US" sz="1800" b="1" noProof="0" dirty="0"/>
              <a:t>Phone will now cost the</a:t>
            </a:r>
            <a:endParaRPr lang="en-US" sz="1800" noProof="0" dirty="0"/>
          </a:p>
        </p:txBody>
      </p:sp>
      <p:sp>
        <p:nvSpPr>
          <p:cNvPr id="10" name="Content Placeholder 9"/>
          <p:cNvSpPr>
            <a:spLocks noGrp="1"/>
          </p:cNvSpPr>
          <p:nvPr>
            <p:ph sz="quarter" idx="19"/>
          </p:nvPr>
        </p:nvSpPr>
        <p:spPr>
          <a:xfrm>
            <a:off x="550189" y="4172137"/>
            <a:ext cx="1704108" cy="342733"/>
          </a:xfrm>
        </p:spPr>
        <p:txBody>
          <a:bodyPr lIns="0" tIns="0" rIns="0" bIns="0"/>
          <a:lstStyle/>
          <a:p>
            <a:pPr marL="432" indent="0">
              <a:buNone/>
            </a:pPr>
            <a:r>
              <a:rPr lang="en-US" sz="1800" b="1" noProof="0" dirty="0"/>
              <a:t>French person</a:t>
            </a:r>
            <a:endParaRPr lang="en-US" sz="1800" noProof="0" dirty="0"/>
          </a:p>
        </p:txBody>
      </p:sp>
      <p:graphicFrame>
        <p:nvGraphicFramePr>
          <p:cNvPr id="21" name="Object 20" descr="240 euros."/>
          <p:cNvGraphicFramePr>
            <a:graphicFrameLocks noChangeAspect="1"/>
          </p:cNvGraphicFramePr>
          <p:nvPr>
            <p:extLst>
              <p:ext uri="{D42A27DB-BD31-4B8C-83A1-F6EECF244321}">
                <p14:modId xmlns:p14="http://schemas.microsoft.com/office/powerpoint/2010/main" val="3963312314"/>
              </p:ext>
            </p:extLst>
          </p:nvPr>
        </p:nvGraphicFramePr>
        <p:xfrm>
          <a:off x="2320480" y="4211900"/>
          <a:ext cx="604825" cy="247965"/>
        </p:xfrm>
        <a:graphic>
          <a:graphicData uri="http://schemas.openxmlformats.org/presentationml/2006/ole">
            <mc:AlternateContent xmlns:mc="http://schemas.openxmlformats.org/markup-compatibility/2006">
              <mc:Choice xmlns:v="urn:schemas-microsoft-com:vml" Requires="v">
                <p:oleObj name="Equation" r:id="rId9" imgW="431640" imgH="177480" progId="Equation.DSMT4">
                  <p:embed/>
                </p:oleObj>
              </mc:Choice>
              <mc:Fallback>
                <p:oleObj name="Equation" r:id="rId9" imgW="431640" imgH="177480" progId="Equation.DSMT4">
                  <p:embed/>
                  <p:pic>
                    <p:nvPicPr>
                      <p:cNvPr id="21" name="Object 20" descr="240 euros."/>
                      <p:cNvPicPr/>
                      <p:nvPr/>
                    </p:nvPicPr>
                    <p:blipFill>
                      <a:blip r:embed="rId10"/>
                      <a:stretch>
                        <a:fillRect/>
                      </a:stretch>
                    </p:blipFill>
                    <p:spPr>
                      <a:xfrm>
                        <a:off x="2320480" y="4211900"/>
                        <a:ext cx="604825" cy="247965"/>
                      </a:xfrm>
                      <a:prstGeom prst="rect">
                        <a:avLst/>
                      </a:prstGeom>
                    </p:spPr>
                  </p:pic>
                </p:oleObj>
              </mc:Fallback>
            </mc:AlternateContent>
          </a:graphicData>
        </a:graphic>
      </p:graphicFrame>
      <p:sp>
        <p:nvSpPr>
          <p:cNvPr id="11" name="Content Placeholder 10"/>
          <p:cNvSpPr>
            <a:spLocks noGrp="1"/>
          </p:cNvSpPr>
          <p:nvPr>
            <p:ph sz="quarter" idx="20"/>
          </p:nvPr>
        </p:nvSpPr>
        <p:spPr>
          <a:xfrm>
            <a:off x="561300" y="4706886"/>
            <a:ext cx="8378805" cy="1604386"/>
          </a:xfrm>
        </p:spPr>
        <p:txBody>
          <a:bodyPr lIns="0" tIns="0" rIns="0" bIns="0"/>
          <a:lstStyle/>
          <a:p>
            <a:pPr marL="432" indent="0">
              <a:spcBef>
                <a:spcPts val="600"/>
              </a:spcBef>
              <a:buNone/>
            </a:pPr>
            <a:r>
              <a:rPr lang="en-US" sz="1800" noProof="0" dirty="0"/>
              <a:t>Then we expect French people to buy fewer </a:t>
            </a:r>
            <a:r>
              <a:rPr lang="en-US" sz="1800" noProof="0" dirty="0" err="1"/>
              <a:t>i</a:t>
            </a:r>
            <a:r>
              <a:rPr lang="en-US" sz="100" noProof="0" dirty="0"/>
              <a:t> </a:t>
            </a:r>
            <a:r>
              <a:rPr lang="en-US" sz="1800" noProof="0" dirty="0"/>
              <a:t>Phones. But at the same time, French wine has become cheaper for Americans to buy, so we will buy more of it.</a:t>
            </a:r>
          </a:p>
          <a:p>
            <a:pPr marL="432" indent="0">
              <a:spcBef>
                <a:spcPts val="600"/>
              </a:spcBef>
              <a:buNone/>
            </a:pPr>
            <a:r>
              <a:rPr lang="en-US" sz="1800" noProof="0" dirty="0"/>
              <a:t>An appreciation of the $U</a:t>
            </a:r>
            <a:r>
              <a:rPr lang="en-US" sz="100" noProof="0" dirty="0"/>
              <a:t> </a:t>
            </a:r>
            <a:r>
              <a:rPr lang="en-US" sz="1800" noProof="0" dirty="0"/>
              <a:t>S causes U.S. exports to fall and imports to rise, so net exports will fall.</a:t>
            </a:r>
          </a:p>
          <a:p>
            <a:pPr>
              <a:spcBef>
                <a:spcPts val="600"/>
              </a:spcBef>
            </a:pPr>
            <a:r>
              <a:rPr lang="en-US" sz="1800" noProof="0" dirty="0"/>
              <a:t>Hence, aggregate demand will fall and also real G</a:t>
            </a:r>
            <a:r>
              <a:rPr lang="en-US" sz="100" noProof="0" dirty="0"/>
              <a:t> </a:t>
            </a:r>
            <a:r>
              <a:rPr lang="en-US" sz="1800" noProof="0" dirty="0"/>
              <a:t>D</a:t>
            </a:r>
            <a:r>
              <a:rPr lang="en-US" sz="100" noProof="0" dirty="0"/>
              <a:t> </a:t>
            </a:r>
            <a:r>
              <a:rPr lang="en-US" sz="1800" noProof="0" dirty="0"/>
              <a:t>P.</a:t>
            </a:r>
          </a:p>
        </p:txBody>
      </p:sp>
    </p:spTree>
    <p:extLst>
      <p:ext uri="{BB962C8B-B14F-4D97-AF65-F5344CB8AC3E}">
        <p14:creationId xmlns:p14="http://schemas.microsoft.com/office/powerpoint/2010/main" val="350210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9">
                                            <p:txEl>
                                              <p:pRg st="0" end="0"/>
                                            </p:txEl>
                                          </p:spTgt>
                                        </p:tgtEl>
                                        <p:attrNameLst>
                                          <p:attrName>style.visibility</p:attrName>
                                        </p:attrNameLst>
                                      </p:cBhvr>
                                      <p:to>
                                        <p:strVal val="visible"/>
                                      </p:to>
                                    </p:set>
                                    <p:animEffect transition="in" filter="fade">
                                      <p:cBhvr>
                                        <p:cTn id="39" dur="500"/>
                                        <p:tgtEl>
                                          <p:spTgt spid="9">
                                            <p:txEl>
                                              <p:pRg st="0" end="0"/>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0">
                                            <p:txEl>
                                              <p:pRg st="0" end="0"/>
                                            </p:txEl>
                                          </p:spTgt>
                                        </p:tgtEl>
                                        <p:attrNameLst>
                                          <p:attrName>style.visibility</p:attrName>
                                        </p:attrNameLst>
                                      </p:cBhvr>
                                      <p:to>
                                        <p:strVal val="visible"/>
                                      </p:to>
                                    </p:set>
                                    <p:animEffect transition="in" filter="fade">
                                      <p:cBhvr>
                                        <p:cTn id="43" dur="500"/>
                                        <p:tgtEl>
                                          <p:spTgt spid="10">
                                            <p:txEl>
                                              <p:pRg st="0" end="0"/>
                                            </p:txEl>
                                          </p:spTgt>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11">
                                            <p:txEl>
                                              <p:pRg st="0" end="0"/>
                                            </p:txEl>
                                          </p:spTgt>
                                        </p:tgtEl>
                                        <p:attrNameLst>
                                          <p:attrName>style.visibility</p:attrName>
                                        </p:attrNameLst>
                                      </p:cBhvr>
                                      <p:to>
                                        <p:strVal val="visible"/>
                                      </p:to>
                                    </p:set>
                                    <p:animEffect transition="in" filter="fade">
                                      <p:cBhvr>
                                        <p:cTn id="51" dur="500"/>
                                        <p:tgtEl>
                                          <p:spTgt spid="11">
                                            <p:txEl>
                                              <p:pRg st="0" end="0"/>
                                            </p:txEl>
                                          </p:spTgt>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11">
                                            <p:txEl>
                                              <p:pRg st="1" end="1"/>
                                            </p:txEl>
                                          </p:spTgt>
                                        </p:tgtEl>
                                        <p:attrNameLst>
                                          <p:attrName>style.visibility</p:attrName>
                                        </p:attrNameLst>
                                      </p:cBhvr>
                                      <p:to>
                                        <p:strVal val="visible"/>
                                      </p:to>
                                    </p:set>
                                    <p:animEffect transition="in" filter="fade">
                                      <p:cBhvr>
                                        <p:cTn id="55" dur="500"/>
                                        <p:tgtEl>
                                          <p:spTgt spid="11">
                                            <p:txEl>
                                              <p:pRg st="1" end="1"/>
                                            </p:txEl>
                                          </p:spTgt>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11">
                                            <p:txEl>
                                              <p:pRg st="2" end="2"/>
                                            </p:txEl>
                                          </p:spTgt>
                                        </p:tgtEl>
                                        <p:attrNameLst>
                                          <p:attrName>style.visibility</p:attrName>
                                        </p:attrNameLst>
                                      </p:cBhvr>
                                      <p:to>
                                        <p:strVal val="visible"/>
                                      </p:to>
                                    </p:set>
                                    <p:animEffect transition="in" filter="fade">
                                      <p:cBhvr>
                                        <p:cTn id="59"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P spid="9" grpId="0" build="p"/>
      <p:bldP spid="10" grpId="0" build="p"/>
      <p:bldP spid="11"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noProof="0" dirty="0"/>
              <a:t>Apply the Concept: Is a Strong Currency Good for a Country?</a:t>
            </a:r>
          </a:p>
        </p:txBody>
      </p:sp>
      <p:sp>
        <p:nvSpPr>
          <p:cNvPr id="3" name="Content Placeholder 2"/>
          <p:cNvSpPr>
            <a:spLocks noGrp="1"/>
          </p:cNvSpPr>
          <p:nvPr>
            <p:ph sz="quarter" idx="14"/>
          </p:nvPr>
        </p:nvSpPr>
        <p:spPr>
          <a:xfrm>
            <a:off x="576263" y="1656672"/>
            <a:ext cx="3945633" cy="4205510"/>
          </a:xfrm>
        </p:spPr>
        <p:txBody>
          <a:bodyPr lIns="0" tIns="0" rIns="0" bIns="0"/>
          <a:lstStyle/>
          <a:p>
            <a:pPr marL="432" indent="0">
              <a:buNone/>
            </a:pPr>
            <a:r>
              <a:rPr lang="en-US" sz="1800" noProof="0" dirty="0">
                <a:latin typeface="+mn-lt"/>
              </a:rPr>
              <a:t>A currency “strengthens” when its value rises relative to other countries’ currencies. Should a country want a strong currency?</a:t>
            </a:r>
          </a:p>
          <a:p>
            <a:pPr indent="-255600"/>
            <a:r>
              <a:rPr lang="en-US" sz="1800" noProof="0" dirty="0">
                <a:latin typeface="+mn-lt"/>
              </a:rPr>
              <a:t>The answer is unclear. A strong currency makes exports more expensive and imports cheaper. The reverse is true overseas.</a:t>
            </a:r>
          </a:p>
          <a:p>
            <a:pPr indent="-255600"/>
            <a:r>
              <a:rPr lang="en-US" sz="1800" noProof="0" dirty="0">
                <a:latin typeface="+mn-lt"/>
              </a:rPr>
              <a:t>The answer isn’t even clear for a country’s firms: they buy some inputs from overseas and sell some outputs overseas—so a stronger currency can help or hurt them.</a:t>
            </a:r>
          </a:p>
        </p:txBody>
      </p:sp>
      <p:pic>
        <p:nvPicPr>
          <p:cNvPr id="4" name="Picture 3" descr="A collection of international paper money, with coins stacked on top largest to smallest."/>
          <p:cNvPicPr>
            <a:picLocks noChangeAspect="1"/>
          </p:cNvPicPr>
          <p:nvPr/>
        </p:nvPicPr>
        <p:blipFill>
          <a:blip r:embed="rId3"/>
          <a:stretch>
            <a:fillRect/>
          </a:stretch>
        </p:blipFill>
        <p:spPr>
          <a:xfrm>
            <a:off x="5425157" y="1700212"/>
            <a:ext cx="3261643" cy="4365114"/>
          </a:xfrm>
          <a:prstGeom prst="rect">
            <a:avLst/>
          </a:prstGeom>
        </p:spPr>
      </p:pic>
    </p:spTree>
    <p:extLst>
      <p:ext uri="{BB962C8B-B14F-4D97-AF65-F5344CB8AC3E}">
        <p14:creationId xmlns:p14="http://schemas.microsoft.com/office/powerpoint/2010/main" val="192156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Real Exchange Rates</a:t>
            </a:r>
          </a:p>
        </p:txBody>
      </p:sp>
      <p:sp>
        <p:nvSpPr>
          <p:cNvPr id="4" name="Content Placeholder 3"/>
          <p:cNvSpPr>
            <a:spLocks noGrp="1"/>
          </p:cNvSpPr>
          <p:nvPr>
            <p:ph sz="quarter" idx="13"/>
          </p:nvPr>
        </p:nvSpPr>
        <p:spPr>
          <a:xfrm>
            <a:off x="584201" y="1552575"/>
            <a:ext cx="8152410" cy="763113"/>
          </a:xfrm>
        </p:spPr>
        <p:txBody>
          <a:bodyPr lIns="0" tIns="0" rIns="0" bIns="0"/>
          <a:lstStyle/>
          <a:p>
            <a:pPr marL="432" indent="0">
              <a:buNone/>
            </a:pPr>
            <a:r>
              <a:rPr lang="en-US" sz="2200" noProof="0" dirty="0"/>
              <a:t>The </a:t>
            </a:r>
            <a:r>
              <a:rPr lang="en-US" sz="2200" b="1" noProof="0" dirty="0"/>
              <a:t>real exchange rate </a:t>
            </a:r>
            <a:r>
              <a:rPr lang="en-US" sz="2200" noProof="0" dirty="0"/>
              <a:t>is the price of domestic goods in terms of foreign goods:</a:t>
            </a:r>
          </a:p>
        </p:txBody>
      </p:sp>
      <p:graphicFrame>
        <p:nvGraphicFramePr>
          <p:cNvPr id="18" name="Object 17" descr="Real exchange rate equals Nominal exchange rate times (Domestic price level over Foreign price level).">
            <a:extLst>
              <a:ext uri="{FF2B5EF4-FFF2-40B4-BE49-F238E27FC236}">
                <a16:creationId xmlns:a16="http://schemas.microsoft.com/office/drawing/2014/main" id="{3E47C949-E93F-435C-8B08-529D10EDE429}"/>
              </a:ext>
            </a:extLst>
          </p:cNvPr>
          <p:cNvGraphicFramePr>
            <a:graphicFrameLocks noChangeAspect="1"/>
          </p:cNvGraphicFramePr>
          <p:nvPr>
            <p:extLst>
              <p:ext uri="{D42A27DB-BD31-4B8C-83A1-F6EECF244321}">
                <p14:modId xmlns:p14="http://schemas.microsoft.com/office/powerpoint/2010/main" val="3456097871"/>
              </p:ext>
            </p:extLst>
          </p:nvPr>
        </p:nvGraphicFramePr>
        <p:xfrm>
          <a:off x="595313" y="2480383"/>
          <a:ext cx="8262415" cy="750126"/>
        </p:xfrm>
        <a:graphic>
          <a:graphicData uri="http://schemas.openxmlformats.org/presentationml/2006/ole">
            <mc:AlternateContent xmlns:mc="http://schemas.openxmlformats.org/markup-compatibility/2006">
              <mc:Choice xmlns:v="urn:schemas-microsoft-com:vml" Requires="v">
                <p:oleObj name="Equation" r:id="rId2" imgW="9512280" imgH="863280" progId="Equation.DSMT4">
                  <p:embed/>
                </p:oleObj>
              </mc:Choice>
              <mc:Fallback>
                <p:oleObj name="Equation" r:id="rId2" imgW="9512280" imgH="863280" progId="Equation.DSMT4">
                  <p:embed/>
                  <p:pic>
                    <p:nvPicPr>
                      <p:cNvPr id="18" name="Object 17" descr="Real exchange rate equals Nominal exchange rate times (Domestic price level over Foreign price level).">
                        <a:extLst>
                          <a:ext uri="{FF2B5EF4-FFF2-40B4-BE49-F238E27FC236}">
                            <a16:creationId xmlns:a16="http://schemas.microsoft.com/office/drawing/2014/main" id="{3E47C949-E93F-435C-8B08-529D10EDE429}"/>
                          </a:ext>
                        </a:extLst>
                      </p:cNvPr>
                      <p:cNvPicPr/>
                      <p:nvPr/>
                    </p:nvPicPr>
                    <p:blipFill>
                      <a:blip r:embed="rId3"/>
                      <a:stretch>
                        <a:fillRect/>
                      </a:stretch>
                    </p:blipFill>
                    <p:spPr>
                      <a:xfrm>
                        <a:off x="595313" y="2480383"/>
                        <a:ext cx="8262415" cy="750126"/>
                      </a:xfrm>
                      <a:prstGeom prst="rect">
                        <a:avLst/>
                      </a:prstGeom>
                    </p:spPr>
                  </p:pic>
                </p:oleObj>
              </mc:Fallback>
            </mc:AlternateContent>
          </a:graphicData>
        </a:graphic>
      </p:graphicFrame>
      <p:sp>
        <p:nvSpPr>
          <p:cNvPr id="5" name="Content Placeholder 4"/>
          <p:cNvSpPr>
            <a:spLocks noGrp="1"/>
          </p:cNvSpPr>
          <p:nvPr>
            <p:ph sz="quarter" idx="14"/>
          </p:nvPr>
        </p:nvSpPr>
        <p:spPr>
          <a:xfrm>
            <a:off x="584201" y="3466458"/>
            <a:ext cx="2179122" cy="388240"/>
          </a:xfrm>
        </p:spPr>
        <p:txBody>
          <a:bodyPr lIns="0" tIns="0" rIns="0" bIns="0"/>
          <a:lstStyle/>
          <a:p>
            <a:pPr marL="432" indent="0">
              <a:buNone/>
            </a:pPr>
            <a:r>
              <a:rPr lang="en-US" sz="2200" noProof="0" dirty="0"/>
              <a:t>Suppose initially</a:t>
            </a:r>
          </a:p>
        </p:txBody>
      </p:sp>
      <p:graphicFrame>
        <p:nvGraphicFramePr>
          <p:cNvPr id="19" name="Object 18" descr="$1 = 1 pound,"/>
          <p:cNvGraphicFramePr>
            <a:graphicFrameLocks noChangeAspect="1"/>
          </p:cNvGraphicFramePr>
          <p:nvPr>
            <p:extLst>
              <p:ext uri="{D42A27DB-BD31-4B8C-83A1-F6EECF244321}">
                <p14:modId xmlns:p14="http://schemas.microsoft.com/office/powerpoint/2010/main" val="3255073229"/>
              </p:ext>
            </p:extLst>
          </p:nvPr>
        </p:nvGraphicFramePr>
        <p:xfrm>
          <a:off x="2863218" y="3470186"/>
          <a:ext cx="1090271" cy="370956"/>
        </p:xfrm>
        <a:graphic>
          <a:graphicData uri="http://schemas.openxmlformats.org/presentationml/2006/ole">
            <mc:AlternateContent xmlns:mc="http://schemas.openxmlformats.org/markup-compatibility/2006">
              <mc:Choice xmlns:v="urn:schemas-microsoft-com:vml" Requires="v">
                <p:oleObj name="Equation" r:id="rId4" imgW="558720" imgH="190440" progId="Equation.DSMT4">
                  <p:embed/>
                </p:oleObj>
              </mc:Choice>
              <mc:Fallback>
                <p:oleObj name="Equation" r:id="rId4" imgW="558720" imgH="190440" progId="Equation.DSMT4">
                  <p:embed/>
                  <p:pic>
                    <p:nvPicPr>
                      <p:cNvPr id="19" name="Object 18" descr="$1 = 1 pound,"/>
                      <p:cNvPicPr/>
                      <p:nvPr/>
                    </p:nvPicPr>
                    <p:blipFill>
                      <a:blip r:embed="rId5"/>
                      <a:stretch>
                        <a:fillRect/>
                      </a:stretch>
                    </p:blipFill>
                    <p:spPr>
                      <a:xfrm>
                        <a:off x="2863218" y="3470186"/>
                        <a:ext cx="1090271" cy="370956"/>
                      </a:xfrm>
                      <a:prstGeom prst="rect">
                        <a:avLst/>
                      </a:prstGeom>
                    </p:spPr>
                  </p:pic>
                </p:oleObj>
              </mc:Fallback>
            </mc:AlternateContent>
          </a:graphicData>
        </a:graphic>
      </p:graphicFrame>
      <p:sp>
        <p:nvSpPr>
          <p:cNvPr id="6" name="Content Placeholder 5"/>
          <p:cNvSpPr>
            <a:spLocks noGrp="1"/>
          </p:cNvSpPr>
          <p:nvPr>
            <p:ph sz="quarter" idx="15"/>
          </p:nvPr>
        </p:nvSpPr>
        <p:spPr>
          <a:xfrm>
            <a:off x="4053383" y="3466457"/>
            <a:ext cx="3935082" cy="388241"/>
          </a:xfrm>
        </p:spPr>
        <p:txBody>
          <a:bodyPr lIns="0" tIns="0" rIns="0" bIns="0"/>
          <a:lstStyle/>
          <a:p>
            <a:pPr marL="432" indent="0">
              <a:buNone/>
            </a:pPr>
            <a:r>
              <a:rPr lang="en-US" sz="2200" noProof="0" dirty="0"/>
              <a:t>and the U.S. and British price</a:t>
            </a:r>
          </a:p>
        </p:txBody>
      </p:sp>
      <p:sp>
        <p:nvSpPr>
          <p:cNvPr id="7" name="Content Placeholder 6"/>
          <p:cNvSpPr>
            <a:spLocks noGrp="1"/>
          </p:cNvSpPr>
          <p:nvPr>
            <p:ph sz="quarter" idx="16"/>
          </p:nvPr>
        </p:nvSpPr>
        <p:spPr>
          <a:xfrm>
            <a:off x="584200" y="3948142"/>
            <a:ext cx="8273528" cy="718859"/>
          </a:xfrm>
        </p:spPr>
        <p:txBody>
          <a:bodyPr lIns="0" tIns="0" rIns="0" bIns="0"/>
          <a:lstStyle/>
          <a:p>
            <a:pPr marL="432" indent="0">
              <a:buNone/>
            </a:pPr>
            <a:r>
              <a:rPr lang="en-US" sz="2200" noProof="0" dirty="0"/>
              <a:t>levels are both 100. Then the real exchange rate between $U</a:t>
            </a:r>
            <a:r>
              <a:rPr lang="en-US" sz="100" noProof="0" dirty="0"/>
              <a:t> </a:t>
            </a:r>
            <a:r>
              <a:rPr lang="en-US" sz="2200" noProof="0" dirty="0"/>
              <a:t>S and British pounds is:</a:t>
            </a:r>
          </a:p>
        </p:txBody>
      </p:sp>
      <p:graphicFrame>
        <p:nvGraphicFramePr>
          <p:cNvPr id="20" name="Object 19" descr="Real exchange rate equals 1 pound/dollar times 100 over 100 equals 1 pound/dollar.">
            <a:extLst>
              <a:ext uri="{FF2B5EF4-FFF2-40B4-BE49-F238E27FC236}">
                <a16:creationId xmlns:a16="http://schemas.microsoft.com/office/drawing/2014/main" id="{E5C4367F-852D-46AF-9FBA-4BBB4BA32A11}"/>
              </a:ext>
            </a:extLst>
          </p:cNvPr>
          <p:cNvGraphicFramePr>
            <a:graphicFrameLocks noChangeAspect="1"/>
          </p:cNvGraphicFramePr>
          <p:nvPr>
            <p:extLst>
              <p:ext uri="{D42A27DB-BD31-4B8C-83A1-F6EECF244321}">
                <p14:modId xmlns:p14="http://schemas.microsoft.com/office/powerpoint/2010/main" val="4001879605"/>
              </p:ext>
            </p:extLst>
          </p:nvPr>
        </p:nvGraphicFramePr>
        <p:xfrm>
          <a:off x="595313" y="5042929"/>
          <a:ext cx="7291938" cy="720191"/>
        </p:xfrm>
        <a:graphic>
          <a:graphicData uri="http://schemas.openxmlformats.org/presentationml/2006/ole">
            <mc:AlternateContent xmlns:mc="http://schemas.openxmlformats.org/markup-compatibility/2006">
              <mc:Choice xmlns:v="urn:schemas-microsoft-com:vml" Requires="v">
                <p:oleObj name="Equation" r:id="rId6" imgW="8229600" imgH="812520" progId="Equation.DSMT4">
                  <p:embed/>
                </p:oleObj>
              </mc:Choice>
              <mc:Fallback>
                <p:oleObj name="Equation" r:id="rId6" imgW="8229600" imgH="812520" progId="Equation.DSMT4">
                  <p:embed/>
                  <p:pic>
                    <p:nvPicPr>
                      <p:cNvPr id="20" name="Object 19" descr="Real exchange rate equals 1 pound/dollar times 100 over 100 equals 1 pound/dollar.">
                        <a:extLst>
                          <a:ext uri="{FF2B5EF4-FFF2-40B4-BE49-F238E27FC236}">
                            <a16:creationId xmlns:a16="http://schemas.microsoft.com/office/drawing/2014/main" id="{E5C4367F-852D-46AF-9FBA-4BBB4BA32A11}"/>
                          </a:ext>
                        </a:extLst>
                      </p:cNvPr>
                      <p:cNvPicPr/>
                      <p:nvPr/>
                    </p:nvPicPr>
                    <p:blipFill>
                      <a:blip r:embed="rId7"/>
                      <a:stretch>
                        <a:fillRect/>
                      </a:stretch>
                    </p:blipFill>
                    <p:spPr>
                      <a:xfrm>
                        <a:off x="595313" y="5042929"/>
                        <a:ext cx="7291938" cy="720191"/>
                      </a:xfrm>
                      <a:prstGeom prst="rect">
                        <a:avLst/>
                      </a:prstGeom>
                    </p:spPr>
                  </p:pic>
                </p:oleObj>
              </mc:Fallback>
            </mc:AlternateContent>
          </a:graphicData>
        </a:graphic>
      </p:graphicFrame>
    </p:spTree>
    <p:extLst>
      <p:ext uri="{BB962C8B-B14F-4D97-AF65-F5344CB8AC3E}">
        <p14:creationId xmlns:p14="http://schemas.microsoft.com/office/powerpoint/2010/main" val="1849559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noProof="0" dirty="0"/>
              <a:t>A Change in the Real Exchange Rate</a:t>
            </a:r>
          </a:p>
        </p:txBody>
      </p:sp>
      <p:sp>
        <p:nvSpPr>
          <p:cNvPr id="4" name="Content Placeholder 3"/>
          <p:cNvSpPr>
            <a:spLocks noGrp="1"/>
          </p:cNvSpPr>
          <p:nvPr>
            <p:ph sz="quarter" idx="13"/>
          </p:nvPr>
        </p:nvSpPr>
        <p:spPr>
          <a:xfrm>
            <a:off x="431800" y="1552575"/>
            <a:ext cx="8280235" cy="394978"/>
          </a:xfrm>
        </p:spPr>
        <p:txBody>
          <a:bodyPr lIns="0" tIns="0" rIns="0" bIns="0"/>
          <a:lstStyle/>
          <a:p>
            <a:pPr marL="432" indent="0">
              <a:buNone/>
            </a:pPr>
            <a:r>
              <a:rPr lang="en-US" sz="2200" noProof="0" dirty="0">
                <a:solidFill>
                  <a:schemeClr val="tx1"/>
                </a:solidFill>
              </a:rPr>
              <a:t>Now suppose the $U</a:t>
            </a:r>
            <a:r>
              <a:rPr lang="en-US" sz="100" noProof="0" dirty="0">
                <a:solidFill>
                  <a:schemeClr val="tx1"/>
                </a:solidFill>
              </a:rPr>
              <a:t> </a:t>
            </a:r>
            <a:r>
              <a:rPr lang="en-US" sz="2200" noProof="0" dirty="0">
                <a:solidFill>
                  <a:schemeClr val="tx1"/>
                </a:solidFill>
              </a:rPr>
              <a:t>S appreciates, so the new exchange rate is</a:t>
            </a:r>
          </a:p>
        </p:txBody>
      </p:sp>
      <p:graphicFrame>
        <p:nvGraphicFramePr>
          <p:cNvPr id="18" name="Object 17" descr="$1 = 1.10 pounds,"/>
          <p:cNvGraphicFramePr>
            <a:graphicFrameLocks noChangeAspect="1"/>
          </p:cNvGraphicFramePr>
          <p:nvPr>
            <p:extLst>
              <p:ext uri="{D42A27DB-BD31-4B8C-83A1-F6EECF244321}">
                <p14:modId xmlns:p14="http://schemas.microsoft.com/office/powerpoint/2010/main" val="3290923806"/>
              </p:ext>
            </p:extLst>
          </p:nvPr>
        </p:nvGraphicFramePr>
        <p:xfrm>
          <a:off x="419253" y="2052148"/>
          <a:ext cx="1398587" cy="344488"/>
        </p:xfrm>
        <a:graphic>
          <a:graphicData uri="http://schemas.openxmlformats.org/presentationml/2006/ole">
            <mc:AlternateContent xmlns:mc="http://schemas.openxmlformats.org/markup-compatibility/2006">
              <mc:Choice xmlns:v="urn:schemas-microsoft-com:vml" Requires="v">
                <p:oleObj name="Equation" r:id="rId2" imgW="774360" imgH="190440" progId="Equation.DSMT4">
                  <p:embed/>
                </p:oleObj>
              </mc:Choice>
              <mc:Fallback>
                <p:oleObj name="Equation" r:id="rId2" imgW="774360" imgH="190440" progId="Equation.DSMT4">
                  <p:embed/>
                  <p:pic>
                    <p:nvPicPr>
                      <p:cNvPr id="18" name="Object 17" descr="$1 = 1.10 pounds,"/>
                      <p:cNvPicPr/>
                      <p:nvPr/>
                    </p:nvPicPr>
                    <p:blipFill>
                      <a:blip r:embed="rId3"/>
                      <a:stretch>
                        <a:fillRect/>
                      </a:stretch>
                    </p:blipFill>
                    <p:spPr>
                      <a:xfrm>
                        <a:off x="419253" y="2052148"/>
                        <a:ext cx="1398587" cy="344488"/>
                      </a:xfrm>
                      <a:prstGeom prst="rect">
                        <a:avLst/>
                      </a:prstGeom>
                    </p:spPr>
                  </p:pic>
                </p:oleObj>
              </mc:Fallback>
            </mc:AlternateContent>
          </a:graphicData>
        </a:graphic>
      </p:graphicFrame>
      <p:sp>
        <p:nvSpPr>
          <p:cNvPr id="5" name="Content Placeholder 4"/>
          <p:cNvSpPr>
            <a:spLocks noGrp="1"/>
          </p:cNvSpPr>
          <p:nvPr>
            <p:ph sz="quarter" idx="14"/>
          </p:nvPr>
        </p:nvSpPr>
        <p:spPr>
          <a:xfrm>
            <a:off x="1972218" y="2028401"/>
            <a:ext cx="6952737" cy="368235"/>
          </a:xfrm>
        </p:spPr>
        <p:txBody>
          <a:bodyPr lIns="0" tIns="0" rIns="0" bIns="0"/>
          <a:lstStyle/>
          <a:p>
            <a:pPr marL="432" indent="0">
              <a:buNone/>
            </a:pPr>
            <a:r>
              <a:rPr lang="en-US" sz="2200" noProof="0" dirty="0">
                <a:solidFill>
                  <a:schemeClr val="tx1"/>
                </a:solidFill>
              </a:rPr>
              <a:t>and simultaneously the price level in the United States</a:t>
            </a:r>
          </a:p>
        </p:txBody>
      </p:sp>
      <p:sp>
        <p:nvSpPr>
          <p:cNvPr id="6" name="Content Placeholder 5"/>
          <p:cNvSpPr>
            <a:spLocks noGrp="1"/>
          </p:cNvSpPr>
          <p:nvPr>
            <p:ph sz="quarter" idx="15"/>
          </p:nvPr>
        </p:nvSpPr>
        <p:spPr>
          <a:xfrm>
            <a:off x="419253" y="2477484"/>
            <a:ext cx="8561909" cy="927704"/>
          </a:xfrm>
        </p:spPr>
        <p:txBody>
          <a:bodyPr lIns="0" tIns="0" rIns="0" bIns="0"/>
          <a:lstStyle/>
          <a:p>
            <a:pPr marL="432" indent="0">
              <a:buNone/>
            </a:pPr>
            <a:r>
              <a:rPr lang="en-US" sz="2200" noProof="0" dirty="0">
                <a:solidFill>
                  <a:schemeClr val="tx1"/>
                </a:solidFill>
              </a:rPr>
              <a:t>rises</a:t>
            </a:r>
          </a:p>
          <a:p>
            <a:pPr marL="432" indent="0">
              <a:buNone/>
            </a:pPr>
            <a:r>
              <a:rPr lang="en-US" sz="2200" noProof="0" dirty="0">
                <a:solidFill>
                  <a:schemeClr val="tx1"/>
                </a:solidFill>
              </a:rPr>
              <a:t>to 105 (5% inflation) while price levels stay constant in the U</a:t>
            </a:r>
            <a:r>
              <a:rPr lang="en-US" sz="100" noProof="0" dirty="0">
                <a:solidFill>
                  <a:schemeClr val="tx1"/>
                </a:solidFill>
              </a:rPr>
              <a:t> </a:t>
            </a:r>
            <a:r>
              <a:rPr lang="en-US" sz="2200" noProof="0" dirty="0">
                <a:solidFill>
                  <a:schemeClr val="tx1"/>
                </a:solidFill>
              </a:rPr>
              <a:t>K, then:</a:t>
            </a:r>
          </a:p>
        </p:txBody>
      </p:sp>
      <p:graphicFrame>
        <p:nvGraphicFramePr>
          <p:cNvPr id="19" name="Object 18" descr="Real exchange rate equals 1.1 pound/dollar (105 over 100) equals 1.16.">
            <a:extLst>
              <a:ext uri="{FF2B5EF4-FFF2-40B4-BE49-F238E27FC236}">
                <a16:creationId xmlns:a16="http://schemas.microsoft.com/office/drawing/2014/main" id="{BDAE4099-FC50-49F0-9E5E-C4980EB32D8A}"/>
              </a:ext>
            </a:extLst>
          </p:cNvPr>
          <p:cNvGraphicFramePr>
            <a:graphicFrameLocks noChangeAspect="1"/>
          </p:cNvGraphicFramePr>
          <p:nvPr>
            <p:extLst>
              <p:ext uri="{D42A27DB-BD31-4B8C-83A1-F6EECF244321}">
                <p14:modId xmlns:p14="http://schemas.microsoft.com/office/powerpoint/2010/main" val="1774891166"/>
              </p:ext>
            </p:extLst>
          </p:nvPr>
        </p:nvGraphicFramePr>
        <p:xfrm>
          <a:off x="1257300" y="3467818"/>
          <a:ext cx="6858000" cy="765175"/>
        </p:xfrm>
        <a:graphic>
          <a:graphicData uri="http://schemas.openxmlformats.org/presentationml/2006/ole">
            <mc:AlternateContent xmlns:mc="http://schemas.openxmlformats.org/markup-compatibility/2006">
              <mc:Choice xmlns:v="urn:schemas-microsoft-com:vml" Requires="v">
                <p:oleObj name="Equation" r:id="rId4" imgW="7289640" imgH="812520" progId="Equation.DSMT4">
                  <p:embed/>
                </p:oleObj>
              </mc:Choice>
              <mc:Fallback>
                <p:oleObj name="Equation" r:id="rId4" imgW="7289640" imgH="812520" progId="Equation.DSMT4">
                  <p:embed/>
                  <p:pic>
                    <p:nvPicPr>
                      <p:cNvPr id="19" name="Object 18" descr="Real exchange rate equals 1.1 pound/dollar (105 over 100) equals 1.16.">
                        <a:extLst>
                          <a:ext uri="{FF2B5EF4-FFF2-40B4-BE49-F238E27FC236}">
                            <a16:creationId xmlns:a16="http://schemas.microsoft.com/office/drawing/2014/main" id="{BDAE4099-FC50-49F0-9E5E-C4980EB32D8A}"/>
                          </a:ext>
                        </a:extLst>
                      </p:cNvPr>
                      <p:cNvPicPr/>
                      <p:nvPr/>
                    </p:nvPicPr>
                    <p:blipFill>
                      <a:blip r:embed="rId5"/>
                      <a:stretch>
                        <a:fillRect/>
                      </a:stretch>
                    </p:blipFill>
                    <p:spPr>
                      <a:xfrm>
                        <a:off x="1257300" y="3467818"/>
                        <a:ext cx="6858000" cy="765175"/>
                      </a:xfrm>
                      <a:prstGeom prst="rect">
                        <a:avLst/>
                      </a:prstGeom>
                    </p:spPr>
                  </p:pic>
                </p:oleObj>
              </mc:Fallback>
            </mc:AlternateContent>
          </a:graphicData>
        </a:graphic>
      </p:graphicFrame>
      <p:sp>
        <p:nvSpPr>
          <p:cNvPr id="7" name="Content Placeholder 6"/>
          <p:cNvSpPr>
            <a:spLocks noGrp="1"/>
          </p:cNvSpPr>
          <p:nvPr>
            <p:ph sz="quarter" idx="16"/>
          </p:nvPr>
        </p:nvSpPr>
        <p:spPr>
          <a:xfrm>
            <a:off x="571500" y="4333696"/>
            <a:ext cx="8229600" cy="1710844"/>
          </a:xfrm>
        </p:spPr>
        <p:txBody>
          <a:bodyPr lIns="0" tIns="0" rIns="0" bIns="0"/>
          <a:lstStyle/>
          <a:p>
            <a:pPr marL="432" indent="0">
              <a:buNone/>
            </a:pPr>
            <a:r>
              <a:rPr lang="en-US" sz="2200" noProof="0" dirty="0">
                <a:solidFill>
                  <a:schemeClr val="tx1"/>
                </a:solidFill>
              </a:rPr>
              <a:t>Interpretation: Prices of U.S. goods are now 16 percent higher </a:t>
            </a:r>
            <a:r>
              <a:rPr lang="en-US" sz="2200" b="1" noProof="0" dirty="0">
                <a:solidFill>
                  <a:schemeClr val="tx1"/>
                </a:solidFill>
              </a:rPr>
              <a:t>than they were</a:t>
            </a:r>
            <a:r>
              <a:rPr lang="en-US" sz="2200" noProof="0" dirty="0">
                <a:solidFill>
                  <a:schemeClr val="tx1"/>
                </a:solidFill>
              </a:rPr>
              <a:t>, relative to the prices of British goods.</a:t>
            </a:r>
          </a:p>
          <a:p>
            <a:pPr marL="432" indent="0">
              <a:buNone/>
            </a:pPr>
            <a:r>
              <a:rPr lang="en-US" sz="2200" noProof="0" dirty="0">
                <a:solidFill>
                  <a:schemeClr val="tx1"/>
                </a:solidFill>
              </a:rPr>
              <a:t>Real exchange rates are reported as index numbers, with one year chosen as the base year.</a:t>
            </a:r>
          </a:p>
        </p:txBody>
      </p:sp>
    </p:spTree>
    <p:extLst>
      <p:ext uri="{BB962C8B-B14F-4D97-AF65-F5344CB8AC3E}">
        <p14:creationId xmlns:p14="http://schemas.microsoft.com/office/powerpoint/2010/main" val="137291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500"/>
                                        <p:tgtEl>
                                          <p:spTgt spid="5">
                                            <p:txEl>
                                              <p:pRg st="0" end="0"/>
                                            </p:txEl>
                                          </p:spTgt>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fade">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1" end="1"/>
                                            </p:txEl>
                                          </p:spTgt>
                                        </p:tgtEl>
                                        <p:attrNameLst>
                                          <p:attrName>style.visibility</p:attrName>
                                        </p:attrNameLst>
                                      </p:cBhvr>
                                      <p:to>
                                        <p:strVal val="visible"/>
                                      </p:to>
                                    </p:set>
                                    <p:animEffect transition="in" filter="fade">
                                      <p:cBhvr>
                                        <p:cTn id="22" dur="500"/>
                                        <p:tgtEl>
                                          <p:spTgt spid="6">
                                            <p:txEl>
                                              <p:pRg st="1" end="1"/>
                                            </p:txEl>
                                          </p:spTgt>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7">
                                            <p:txEl>
                                              <p:pRg st="0" end="0"/>
                                            </p:txEl>
                                          </p:spTgt>
                                        </p:tgtEl>
                                        <p:attrNameLst>
                                          <p:attrName>style.visibility</p:attrName>
                                        </p:attrNameLst>
                                      </p:cBhvr>
                                      <p:to>
                                        <p:strVal val="visible"/>
                                      </p:to>
                                    </p:set>
                                    <p:animEffect transition="in" filter="fade">
                                      <p:cBhvr>
                                        <p:cTn id="30" dur="500"/>
                                        <p:tgtEl>
                                          <p:spTgt spid="7">
                                            <p:txEl>
                                              <p:pRg st="0" end="0"/>
                                            </p:txEl>
                                          </p:spTgt>
                                        </p:tgtEl>
                                      </p:cBhvr>
                                    </p:animEffect>
                                  </p:childTnLst>
                                </p:cTn>
                              </p:par>
                            </p:childTnLst>
                          </p:cTn>
                        </p:par>
                        <p:par>
                          <p:cTn id="31" fill="hold">
                            <p:stCondLst>
                              <p:cond delay="1500"/>
                            </p:stCondLst>
                            <p:childTnLst>
                              <p:par>
                                <p:cTn id="32" presetID="10" presetClass="entr" presetSubtype="0" fill="hold" grpId="0" nodeType="afterEffect">
                                  <p:stCondLst>
                                    <p:cond delay="0"/>
                                  </p:stCondLst>
                                  <p:childTnLst>
                                    <p:set>
                                      <p:cBhvr>
                                        <p:cTn id="33" dur="1" fill="hold">
                                          <p:stCondLst>
                                            <p:cond delay="0"/>
                                          </p:stCondLst>
                                        </p:cTn>
                                        <p:tgtEl>
                                          <p:spTgt spid="7">
                                            <p:txEl>
                                              <p:pRg st="1" end="1"/>
                                            </p:txEl>
                                          </p:spTgt>
                                        </p:tgtEl>
                                        <p:attrNameLst>
                                          <p:attrName>style.visibility</p:attrName>
                                        </p:attrNameLst>
                                      </p:cBhvr>
                                      <p:to>
                                        <p:strVal val="visible"/>
                                      </p:to>
                                    </p:set>
                                    <p:animEffect transition="in" filter="fade">
                                      <p:cBhvr>
                                        <p:cTn id="34"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What Determines Exchange Rates in the Long Run?</a:t>
            </a:r>
          </a:p>
        </p:txBody>
      </p:sp>
      <p:sp>
        <p:nvSpPr>
          <p:cNvPr id="4" name="Content Placeholder 3"/>
          <p:cNvSpPr>
            <a:spLocks noGrp="1"/>
          </p:cNvSpPr>
          <p:nvPr>
            <p:ph sz="quarter" idx="13"/>
          </p:nvPr>
        </p:nvSpPr>
        <p:spPr>
          <a:xfrm>
            <a:off x="457200" y="1556328"/>
            <a:ext cx="8057408" cy="1763070"/>
          </a:xfrm>
        </p:spPr>
        <p:txBody>
          <a:bodyPr/>
          <a:lstStyle/>
          <a:p>
            <a:pPr marL="432" indent="0">
              <a:spcBef>
                <a:spcPts val="600"/>
              </a:spcBef>
              <a:buNone/>
            </a:pPr>
            <a:r>
              <a:rPr lang="en-US" noProof="0" dirty="0"/>
              <a:t>In the short run, the two most important influences on exchange rates are:</a:t>
            </a:r>
          </a:p>
          <a:p>
            <a:pPr>
              <a:spcBef>
                <a:spcPts val="600"/>
              </a:spcBef>
            </a:pPr>
            <a:r>
              <a:rPr lang="en-US" noProof="0" dirty="0"/>
              <a:t>Relative interest rates</a:t>
            </a:r>
          </a:p>
          <a:p>
            <a:pPr>
              <a:spcBef>
                <a:spcPts val="600"/>
              </a:spcBef>
            </a:pPr>
            <a:r>
              <a:rPr lang="en-US" noProof="0" dirty="0"/>
              <a:t>Expectations about future values of currencies</a:t>
            </a:r>
          </a:p>
        </p:txBody>
      </p:sp>
      <p:sp>
        <p:nvSpPr>
          <p:cNvPr id="5" name="Content Placeholder 4"/>
          <p:cNvSpPr>
            <a:spLocks noGrp="1"/>
          </p:cNvSpPr>
          <p:nvPr>
            <p:ph sz="quarter" idx="14"/>
          </p:nvPr>
        </p:nvSpPr>
        <p:spPr>
          <a:xfrm>
            <a:off x="457200" y="3529208"/>
            <a:ext cx="8229600" cy="1660585"/>
          </a:xfrm>
        </p:spPr>
        <p:txBody>
          <a:bodyPr/>
          <a:lstStyle/>
          <a:p>
            <a:pPr marL="432" indent="0">
              <a:spcBef>
                <a:spcPts val="600"/>
              </a:spcBef>
              <a:buNone/>
            </a:pPr>
            <a:r>
              <a:rPr lang="en-US" noProof="0" dirty="0"/>
              <a:t>But over the long run, it seems reasonable that exchange rates should move to equalize the purchasing powers of different currencies. This is known as the theory of </a:t>
            </a:r>
            <a:r>
              <a:rPr lang="en-US" b="1" noProof="0" dirty="0"/>
              <a:t>purchasing power parity</a:t>
            </a:r>
            <a:r>
              <a:rPr lang="en-US" noProof="0" dirty="0"/>
              <a:t>.</a:t>
            </a:r>
          </a:p>
        </p:txBody>
      </p:sp>
    </p:spTree>
    <p:extLst>
      <p:ext uri="{BB962C8B-B14F-4D97-AF65-F5344CB8AC3E}">
        <p14:creationId xmlns:p14="http://schemas.microsoft.com/office/powerpoint/2010/main" val="2764859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Purchasing Power Parity</a:t>
            </a:r>
          </a:p>
        </p:txBody>
      </p:sp>
      <p:sp>
        <p:nvSpPr>
          <p:cNvPr id="4" name="Content Placeholder 3"/>
          <p:cNvSpPr>
            <a:spLocks noGrp="1"/>
          </p:cNvSpPr>
          <p:nvPr>
            <p:ph sz="quarter" idx="13"/>
          </p:nvPr>
        </p:nvSpPr>
        <p:spPr>
          <a:xfrm>
            <a:off x="584200" y="1639660"/>
            <a:ext cx="3402281" cy="335602"/>
          </a:xfrm>
        </p:spPr>
        <p:txBody>
          <a:bodyPr lIns="0" tIns="0" rIns="0" bIns="0"/>
          <a:lstStyle/>
          <a:p>
            <a:pPr marL="432" indent="0">
              <a:buNone/>
            </a:pPr>
            <a:r>
              <a:rPr lang="en-US" sz="1800" noProof="0" dirty="0">
                <a:solidFill>
                  <a:schemeClr val="tx1"/>
                </a:solidFill>
              </a:rPr>
              <a:t>Suppose that candy bars sell for</a:t>
            </a:r>
          </a:p>
        </p:txBody>
      </p:sp>
      <p:graphicFrame>
        <p:nvGraphicFramePr>
          <p:cNvPr id="18" name="Object 17" descr="2 pounds"/>
          <p:cNvGraphicFramePr>
            <a:graphicFrameLocks noChangeAspect="1"/>
          </p:cNvGraphicFramePr>
          <p:nvPr>
            <p:extLst>
              <p:ext uri="{D42A27DB-BD31-4B8C-83A1-F6EECF244321}">
                <p14:modId xmlns:p14="http://schemas.microsoft.com/office/powerpoint/2010/main" val="1606795806"/>
              </p:ext>
            </p:extLst>
          </p:nvPr>
        </p:nvGraphicFramePr>
        <p:xfrm>
          <a:off x="4044042" y="1647636"/>
          <a:ext cx="337792" cy="278746"/>
        </p:xfrm>
        <a:graphic>
          <a:graphicData uri="http://schemas.openxmlformats.org/presentationml/2006/ole">
            <mc:AlternateContent xmlns:mc="http://schemas.openxmlformats.org/markup-compatibility/2006">
              <mc:Choice xmlns:v="urn:schemas-microsoft-com:vml" Requires="v">
                <p:oleObj name="Equation" r:id="rId2" imgW="215640" imgH="177480" progId="Equation.DSMT4">
                  <p:embed/>
                </p:oleObj>
              </mc:Choice>
              <mc:Fallback>
                <p:oleObj name="Equation" r:id="rId2" imgW="215640" imgH="177480" progId="Equation.DSMT4">
                  <p:embed/>
                  <p:pic>
                    <p:nvPicPr>
                      <p:cNvPr id="18" name="Object 17" descr="2 pounds"/>
                      <p:cNvPicPr/>
                      <p:nvPr/>
                    </p:nvPicPr>
                    <p:blipFill>
                      <a:blip r:embed="rId3"/>
                      <a:stretch>
                        <a:fillRect/>
                      </a:stretch>
                    </p:blipFill>
                    <p:spPr>
                      <a:xfrm>
                        <a:off x="4044042" y="1647636"/>
                        <a:ext cx="337792" cy="278746"/>
                      </a:xfrm>
                      <a:prstGeom prst="rect">
                        <a:avLst/>
                      </a:prstGeom>
                    </p:spPr>
                  </p:pic>
                </p:oleObj>
              </mc:Fallback>
            </mc:AlternateContent>
          </a:graphicData>
        </a:graphic>
      </p:graphicFrame>
      <p:sp>
        <p:nvSpPr>
          <p:cNvPr id="5" name="Content Placeholder 4"/>
          <p:cNvSpPr>
            <a:spLocks noGrp="1"/>
          </p:cNvSpPr>
          <p:nvPr>
            <p:ph sz="quarter" idx="14"/>
          </p:nvPr>
        </p:nvSpPr>
        <p:spPr>
          <a:xfrm>
            <a:off x="4462320" y="1637754"/>
            <a:ext cx="3728849" cy="322993"/>
          </a:xfrm>
        </p:spPr>
        <p:txBody>
          <a:bodyPr lIns="0" tIns="0" rIns="0" bIns="0"/>
          <a:lstStyle/>
          <a:p>
            <a:pPr marL="432" indent="0">
              <a:buNone/>
            </a:pPr>
            <a:r>
              <a:rPr lang="en-US" sz="1800" noProof="0" dirty="0">
                <a:solidFill>
                  <a:schemeClr val="tx1"/>
                </a:solidFill>
              </a:rPr>
              <a:t>in the United Kingdom and for $1 in</a:t>
            </a:r>
          </a:p>
        </p:txBody>
      </p:sp>
      <p:sp>
        <p:nvSpPr>
          <p:cNvPr id="6" name="Content Placeholder 5"/>
          <p:cNvSpPr>
            <a:spLocks noGrp="1"/>
          </p:cNvSpPr>
          <p:nvPr>
            <p:ph sz="quarter" idx="15"/>
          </p:nvPr>
        </p:nvSpPr>
        <p:spPr>
          <a:xfrm>
            <a:off x="584201" y="2039783"/>
            <a:ext cx="1977241" cy="344385"/>
          </a:xfrm>
        </p:spPr>
        <p:txBody>
          <a:bodyPr lIns="0" tIns="0" rIns="0" bIns="0"/>
          <a:lstStyle/>
          <a:p>
            <a:pPr marL="432" indent="0">
              <a:spcBef>
                <a:spcPts val="600"/>
              </a:spcBef>
              <a:buNone/>
            </a:pPr>
            <a:r>
              <a:rPr lang="en-US" sz="1800" noProof="0" dirty="0">
                <a:solidFill>
                  <a:schemeClr val="tx1"/>
                </a:solidFill>
              </a:rPr>
              <a:t>the United States.</a:t>
            </a:r>
          </a:p>
        </p:txBody>
      </p:sp>
      <p:sp>
        <p:nvSpPr>
          <p:cNvPr id="7" name="Content Placeholder 6"/>
          <p:cNvSpPr>
            <a:spLocks noGrp="1"/>
          </p:cNvSpPr>
          <p:nvPr>
            <p:ph sz="quarter" idx="16"/>
          </p:nvPr>
        </p:nvSpPr>
        <p:spPr>
          <a:xfrm>
            <a:off x="584201" y="2471385"/>
            <a:ext cx="2666999" cy="320635"/>
          </a:xfrm>
        </p:spPr>
        <p:txBody>
          <a:bodyPr lIns="0" tIns="0" rIns="0" bIns="0"/>
          <a:lstStyle/>
          <a:p>
            <a:pPr marL="432" indent="0">
              <a:buNone/>
            </a:pPr>
            <a:r>
              <a:rPr lang="en-US" sz="1800" noProof="0" dirty="0">
                <a:solidFill>
                  <a:schemeClr val="tx1"/>
                </a:solidFill>
              </a:rPr>
              <a:t>If the exchange rate were</a:t>
            </a:r>
          </a:p>
        </p:txBody>
      </p:sp>
      <p:graphicFrame>
        <p:nvGraphicFramePr>
          <p:cNvPr id="19" name="Object 18" descr="1 pound = $1,"/>
          <p:cNvGraphicFramePr>
            <a:graphicFrameLocks noChangeAspect="1"/>
          </p:cNvGraphicFramePr>
          <p:nvPr>
            <p:extLst>
              <p:ext uri="{D42A27DB-BD31-4B8C-83A1-F6EECF244321}">
                <p14:modId xmlns:p14="http://schemas.microsoft.com/office/powerpoint/2010/main" val="1015137482"/>
              </p:ext>
            </p:extLst>
          </p:nvPr>
        </p:nvGraphicFramePr>
        <p:xfrm>
          <a:off x="3286661" y="2493282"/>
          <a:ext cx="877455" cy="298738"/>
        </p:xfrm>
        <a:graphic>
          <a:graphicData uri="http://schemas.openxmlformats.org/presentationml/2006/ole">
            <mc:AlternateContent xmlns:mc="http://schemas.openxmlformats.org/markup-compatibility/2006">
              <mc:Choice xmlns:v="urn:schemas-microsoft-com:vml" Requires="v">
                <p:oleObj name="Equation" r:id="rId4" imgW="558720" imgH="190440" progId="Equation.DSMT4">
                  <p:embed/>
                </p:oleObj>
              </mc:Choice>
              <mc:Fallback>
                <p:oleObj name="Equation" r:id="rId4" imgW="558720" imgH="190440" progId="Equation.DSMT4">
                  <p:embed/>
                  <p:pic>
                    <p:nvPicPr>
                      <p:cNvPr id="19" name="Object 18" descr="1 pound = $1,"/>
                      <p:cNvPicPr/>
                      <p:nvPr/>
                    </p:nvPicPr>
                    <p:blipFill>
                      <a:blip r:embed="rId5"/>
                      <a:stretch>
                        <a:fillRect/>
                      </a:stretch>
                    </p:blipFill>
                    <p:spPr>
                      <a:xfrm>
                        <a:off x="3286661" y="2493282"/>
                        <a:ext cx="877455" cy="298738"/>
                      </a:xfrm>
                      <a:prstGeom prst="rect">
                        <a:avLst/>
                      </a:prstGeom>
                    </p:spPr>
                  </p:pic>
                </p:oleObj>
              </mc:Fallback>
            </mc:AlternateContent>
          </a:graphicData>
        </a:graphic>
      </p:graphicFrame>
      <p:sp>
        <p:nvSpPr>
          <p:cNvPr id="8" name="Content Placeholder 7"/>
          <p:cNvSpPr>
            <a:spLocks noGrp="1"/>
          </p:cNvSpPr>
          <p:nvPr>
            <p:ph sz="quarter" idx="17"/>
          </p:nvPr>
        </p:nvSpPr>
        <p:spPr>
          <a:xfrm>
            <a:off x="4229656" y="2482334"/>
            <a:ext cx="3011176" cy="320634"/>
          </a:xfrm>
        </p:spPr>
        <p:txBody>
          <a:bodyPr lIns="0" tIns="0" rIns="0" bIns="0"/>
          <a:lstStyle/>
          <a:p>
            <a:pPr marL="432" indent="0">
              <a:buNone/>
            </a:pPr>
            <a:r>
              <a:rPr lang="en-US" sz="1800" noProof="0" dirty="0">
                <a:solidFill>
                  <a:schemeClr val="tx1"/>
                </a:solidFill>
              </a:rPr>
              <a:t>then an entrepreneur could:</a:t>
            </a:r>
          </a:p>
        </p:txBody>
      </p:sp>
      <p:sp>
        <p:nvSpPr>
          <p:cNvPr id="9" name="Content Placeholder 8"/>
          <p:cNvSpPr>
            <a:spLocks noGrp="1"/>
          </p:cNvSpPr>
          <p:nvPr>
            <p:ph sz="quarter" idx="18"/>
          </p:nvPr>
        </p:nvSpPr>
        <p:spPr>
          <a:xfrm>
            <a:off x="584200" y="2871157"/>
            <a:ext cx="7715738" cy="312749"/>
          </a:xfrm>
        </p:spPr>
        <p:txBody>
          <a:bodyPr lIns="0" tIns="0" rIns="0" bIns="0"/>
          <a:lstStyle/>
          <a:p>
            <a:pPr>
              <a:spcBef>
                <a:spcPts val="600"/>
              </a:spcBef>
            </a:pPr>
            <a:r>
              <a:rPr lang="en-US" sz="1800" noProof="0" dirty="0">
                <a:solidFill>
                  <a:schemeClr val="tx1"/>
                </a:solidFill>
              </a:rPr>
              <a:t>Buy a million candy bars in the United States for $1,000,000</a:t>
            </a:r>
          </a:p>
        </p:txBody>
      </p:sp>
      <p:sp>
        <p:nvSpPr>
          <p:cNvPr id="10" name="Content Placeholder 9"/>
          <p:cNvSpPr>
            <a:spLocks noGrp="1"/>
          </p:cNvSpPr>
          <p:nvPr>
            <p:ph sz="quarter" idx="19"/>
          </p:nvPr>
        </p:nvSpPr>
        <p:spPr>
          <a:xfrm>
            <a:off x="584201" y="3270932"/>
            <a:ext cx="4783138" cy="328612"/>
          </a:xfrm>
        </p:spPr>
        <p:txBody>
          <a:bodyPr lIns="0" tIns="0" rIns="0" bIns="0"/>
          <a:lstStyle/>
          <a:p>
            <a:r>
              <a:rPr lang="en-US" sz="1800" noProof="0" dirty="0">
                <a:solidFill>
                  <a:schemeClr val="tx1"/>
                </a:solidFill>
              </a:rPr>
              <a:t>Transport them to the U</a:t>
            </a:r>
            <a:r>
              <a:rPr lang="en-US" sz="100" noProof="0" dirty="0">
                <a:solidFill>
                  <a:schemeClr val="tx1"/>
                </a:solidFill>
              </a:rPr>
              <a:t> </a:t>
            </a:r>
            <a:r>
              <a:rPr lang="en-US" sz="1800" noProof="0" dirty="0">
                <a:solidFill>
                  <a:schemeClr val="tx1"/>
                </a:solidFill>
              </a:rPr>
              <a:t>K, and sell them for</a:t>
            </a:r>
          </a:p>
        </p:txBody>
      </p:sp>
      <p:graphicFrame>
        <p:nvGraphicFramePr>
          <p:cNvPr id="20" name="Object 19" descr="2,000,000 pounds"/>
          <p:cNvGraphicFramePr>
            <a:graphicFrameLocks noChangeAspect="1"/>
          </p:cNvGraphicFramePr>
          <p:nvPr>
            <p:extLst>
              <p:ext uri="{D42A27DB-BD31-4B8C-83A1-F6EECF244321}">
                <p14:modId xmlns:p14="http://schemas.microsoft.com/office/powerpoint/2010/main" val="668999304"/>
              </p:ext>
            </p:extLst>
          </p:nvPr>
        </p:nvGraphicFramePr>
        <p:xfrm>
          <a:off x="5411519" y="3300806"/>
          <a:ext cx="1316182" cy="298738"/>
        </p:xfrm>
        <a:graphic>
          <a:graphicData uri="http://schemas.openxmlformats.org/presentationml/2006/ole">
            <mc:AlternateContent xmlns:mc="http://schemas.openxmlformats.org/markup-compatibility/2006">
              <mc:Choice xmlns:v="urn:schemas-microsoft-com:vml" Requires="v">
                <p:oleObj name="Equation" r:id="rId6" imgW="838080" imgH="190440" progId="Equation.DSMT4">
                  <p:embed/>
                </p:oleObj>
              </mc:Choice>
              <mc:Fallback>
                <p:oleObj name="Equation" r:id="rId6" imgW="838080" imgH="190440" progId="Equation.DSMT4">
                  <p:embed/>
                  <p:pic>
                    <p:nvPicPr>
                      <p:cNvPr id="20" name="Object 19" descr="2,000,000 pounds"/>
                      <p:cNvPicPr/>
                      <p:nvPr/>
                    </p:nvPicPr>
                    <p:blipFill>
                      <a:blip r:embed="rId7"/>
                      <a:stretch>
                        <a:fillRect/>
                      </a:stretch>
                    </p:blipFill>
                    <p:spPr>
                      <a:xfrm>
                        <a:off x="5411519" y="3300806"/>
                        <a:ext cx="1316182" cy="298738"/>
                      </a:xfrm>
                      <a:prstGeom prst="rect">
                        <a:avLst/>
                      </a:prstGeom>
                    </p:spPr>
                  </p:pic>
                </p:oleObj>
              </mc:Fallback>
            </mc:AlternateContent>
          </a:graphicData>
        </a:graphic>
      </p:graphicFrame>
      <p:sp>
        <p:nvSpPr>
          <p:cNvPr id="11" name="Content Placeholder 10"/>
          <p:cNvSpPr>
            <a:spLocks noGrp="1"/>
          </p:cNvSpPr>
          <p:nvPr>
            <p:ph sz="quarter" idx="20"/>
          </p:nvPr>
        </p:nvSpPr>
        <p:spPr>
          <a:xfrm>
            <a:off x="595313" y="3662818"/>
            <a:ext cx="8218488" cy="601743"/>
          </a:xfrm>
        </p:spPr>
        <p:txBody>
          <a:bodyPr lIns="0" tIns="0" rIns="0" bIns="0"/>
          <a:lstStyle/>
          <a:p>
            <a:pPr>
              <a:spcBef>
                <a:spcPts val="600"/>
              </a:spcBef>
            </a:pPr>
            <a:r>
              <a:rPr lang="en-US" sz="1800" noProof="0" dirty="0">
                <a:solidFill>
                  <a:schemeClr val="tx1"/>
                </a:solidFill>
              </a:rPr>
              <a:t>Exchange that currency for $2,000,000: a profit of $1,000,000, minus the cost of shipping.</a:t>
            </a:r>
          </a:p>
        </p:txBody>
      </p:sp>
      <p:sp>
        <p:nvSpPr>
          <p:cNvPr id="12" name="Content Placeholder 11"/>
          <p:cNvSpPr>
            <a:spLocks noGrp="1"/>
          </p:cNvSpPr>
          <p:nvPr>
            <p:ph sz="quarter" idx="21"/>
          </p:nvPr>
        </p:nvSpPr>
        <p:spPr>
          <a:xfrm>
            <a:off x="569913" y="4339125"/>
            <a:ext cx="8218487" cy="886750"/>
          </a:xfrm>
        </p:spPr>
        <p:txBody>
          <a:bodyPr lIns="0" tIns="0" rIns="0" bIns="0"/>
          <a:lstStyle/>
          <a:p>
            <a:pPr marL="432" indent="0">
              <a:spcBef>
                <a:spcPts val="600"/>
              </a:spcBef>
              <a:buNone/>
            </a:pPr>
            <a:r>
              <a:rPr lang="en-US" sz="1800" noProof="0" dirty="0">
                <a:solidFill>
                  <a:schemeClr val="tx1"/>
                </a:solidFill>
              </a:rPr>
              <a:t>If many people did this, there would be an increase in the supply of British pounds offered to purchase U.S. dollars, so we would expect the exchange rate to appreciate.</a:t>
            </a:r>
          </a:p>
        </p:txBody>
      </p:sp>
      <p:sp>
        <p:nvSpPr>
          <p:cNvPr id="13" name="Content Placeholder 12"/>
          <p:cNvSpPr>
            <a:spLocks noGrp="1"/>
          </p:cNvSpPr>
          <p:nvPr>
            <p:ph sz="quarter" idx="22"/>
          </p:nvPr>
        </p:nvSpPr>
        <p:spPr>
          <a:xfrm>
            <a:off x="569913" y="5295166"/>
            <a:ext cx="1918627" cy="328606"/>
          </a:xfrm>
        </p:spPr>
        <p:txBody>
          <a:bodyPr lIns="0" tIns="0" rIns="0" bIns="0"/>
          <a:lstStyle/>
          <a:p>
            <a:pPr marL="432" indent="0">
              <a:buNone/>
            </a:pPr>
            <a:r>
              <a:rPr lang="en-US" sz="1800" noProof="0" dirty="0">
                <a:solidFill>
                  <a:schemeClr val="tx1"/>
                </a:solidFill>
              </a:rPr>
              <a:t>If it appreciated to</a:t>
            </a:r>
          </a:p>
        </p:txBody>
      </p:sp>
      <p:graphicFrame>
        <p:nvGraphicFramePr>
          <p:cNvPr id="21" name="Object 20" descr="2 pounds = $1,"/>
          <p:cNvGraphicFramePr>
            <a:graphicFrameLocks noChangeAspect="1"/>
          </p:cNvGraphicFramePr>
          <p:nvPr>
            <p:extLst>
              <p:ext uri="{D42A27DB-BD31-4B8C-83A1-F6EECF244321}">
                <p14:modId xmlns:p14="http://schemas.microsoft.com/office/powerpoint/2010/main" val="3752214878"/>
              </p:ext>
            </p:extLst>
          </p:nvPr>
        </p:nvGraphicFramePr>
        <p:xfrm>
          <a:off x="2515565" y="5316066"/>
          <a:ext cx="861939" cy="286804"/>
        </p:xfrm>
        <a:graphic>
          <a:graphicData uri="http://schemas.openxmlformats.org/presentationml/2006/ole">
            <mc:AlternateContent xmlns:mc="http://schemas.openxmlformats.org/markup-compatibility/2006">
              <mc:Choice xmlns:v="urn:schemas-microsoft-com:vml" Requires="v">
                <p:oleObj name="Equation" r:id="rId8" imgW="571320" imgH="190440" progId="Equation.DSMT4">
                  <p:embed/>
                </p:oleObj>
              </mc:Choice>
              <mc:Fallback>
                <p:oleObj name="Equation" r:id="rId8" imgW="571320" imgH="190440" progId="Equation.DSMT4">
                  <p:embed/>
                  <p:pic>
                    <p:nvPicPr>
                      <p:cNvPr id="21" name="Object 20" descr="2 pounds = $1,"/>
                      <p:cNvPicPr/>
                      <p:nvPr/>
                    </p:nvPicPr>
                    <p:blipFill>
                      <a:blip r:embed="rId9"/>
                      <a:stretch>
                        <a:fillRect/>
                      </a:stretch>
                    </p:blipFill>
                    <p:spPr>
                      <a:xfrm>
                        <a:off x="2515565" y="5316066"/>
                        <a:ext cx="861939" cy="286804"/>
                      </a:xfrm>
                      <a:prstGeom prst="rect">
                        <a:avLst/>
                      </a:prstGeom>
                    </p:spPr>
                  </p:pic>
                </p:oleObj>
              </mc:Fallback>
            </mc:AlternateContent>
          </a:graphicData>
        </a:graphic>
      </p:graphicFrame>
      <p:sp>
        <p:nvSpPr>
          <p:cNvPr id="14" name="Content Placeholder 13"/>
          <p:cNvSpPr>
            <a:spLocks noGrp="1"/>
          </p:cNvSpPr>
          <p:nvPr>
            <p:ph sz="quarter" idx="23"/>
          </p:nvPr>
        </p:nvSpPr>
        <p:spPr>
          <a:xfrm>
            <a:off x="3429020" y="5295165"/>
            <a:ext cx="5480030" cy="328607"/>
          </a:xfrm>
        </p:spPr>
        <p:txBody>
          <a:bodyPr lIns="0" tIns="0" rIns="0" bIns="0"/>
          <a:lstStyle/>
          <a:p>
            <a:pPr marL="432" indent="0">
              <a:buNone/>
            </a:pPr>
            <a:r>
              <a:rPr lang="en-US" sz="1800" noProof="0" dirty="0">
                <a:solidFill>
                  <a:schemeClr val="tx1"/>
                </a:solidFill>
              </a:rPr>
              <a:t>the currency would have equal </a:t>
            </a:r>
            <a:r>
              <a:rPr lang="en-US" sz="1800" b="1" noProof="0" dirty="0">
                <a:solidFill>
                  <a:schemeClr val="tx1"/>
                </a:solidFill>
              </a:rPr>
              <a:t>purchasing power</a:t>
            </a:r>
            <a:r>
              <a:rPr lang="en-US" sz="1800" noProof="0" dirty="0">
                <a:solidFill>
                  <a:schemeClr val="tx1"/>
                </a:solidFill>
              </a:rPr>
              <a:t> in</a:t>
            </a:r>
          </a:p>
        </p:txBody>
      </p:sp>
      <p:sp>
        <p:nvSpPr>
          <p:cNvPr id="15" name="Content Placeholder 14"/>
          <p:cNvSpPr>
            <a:spLocks noGrp="1"/>
          </p:cNvSpPr>
          <p:nvPr>
            <p:ph sz="quarter" idx="24"/>
          </p:nvPr>
        </p:nvSpPr>
        <p:spPr>
          <a:xfrm>
            <a:off x="569913" y="5699624"/>
            <a:ext cx="8218487" cy="599326"/>
          </a:xfrm>
        </p:spPr>
        <p:txBody>
          <a:bodyPr lIns="0" tIns="0" rIns="0" bIns="0"/>
          <a:lstStyle/>
          <a:p>
            <a:pPr marL="432" indent="0">
              <a:buNone/>
            </a:pPr>
            <a:r>
              <a:rPr lang="en-US" sz="1800" noProof="0" dirty="0">
                <a:solidFill>
                  <a:schemeClr val="tx1"/>
                </a:solidFill>
              </a:rPr>
              <a:t>each location, and there would be no more pressure on the exchange rate to change.</a:t>
            </a:r>
          </a:p>
        </p:txBody>
      </p:sp>
    </p:spTree>
    <p:extLst>
      <p:ext uri="{BB962C8B-B14F-4D97-AF65-F5344CB8AC3E}">
        <p14:creationId xmlns:p14="http://schemas.microsoft.com/office/powerpoint/2010/main" val="2369434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500"/>
                                        <p:tgtEl>
                                          <p:spTgt spid="7">
                                            <p:txEl>
                                              <p:pRg st="0" end="0"/>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9">
                                            <p:txEl>
                                              <p:pRg st="0" end="0"/>
                                            </p:txEl>
                                          </p:spTgt>
                                        </p:tgtEl>
                                        <p:attrNameLst>
                                          <p:attrName>style.visibility</p:attrName>
                                        </p:attrNameLst>
                                      </p:cBhvr>
                                      <p:to>
                                        <p:strVal val="visible"/>
                                      </p:to>
                                    </p:set>
                                    <p:animEffect transition="in" filter="fade">
                                      <p:cBhvr>
                                        <p:cTn id="35" dur="500"/>
                                        <p:tgtEl>
                                          <p:spTgt spid="9">
                                            <p:txEl>
                                              <p:pRg st="0" end="0"/>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0">
                                            <p:txEl>
                                              <p:pRg st="0" end="0"/>
                                            </p:txEl>
                                          </p:spTgt>
                                        </p:tgtEl>
                                        <p:attrNameLst>
                                          <p:attrName>style.visibility</p:attrName>
                                        </p:attrNameLst>
                                      </p:cBhvr>
                                      <p:to>
                                        <p:strVal val="visible"/>
                                      </p:to>
                                    </p:set>
                                    <p:animEffect transition="in" filter="fade">
                                      <p:cBhvr>
                                        <p:cTn id="39" dur="500"/>
                                        <p:tgtEl>
                                          <p:spTgt spid="10">
                                            <p:txEl>
                                              <p:pRg st="0" end="0"/>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11">
                                            <p:txEl>
                                              <p:pRg st="0" end="0"/>
                                            </p:txEl>
                                          </p:spTgt>
                                        </p:tgtEl>
                                        <p:attrNameLst>
                                          <p:attrName>style.visibility</p:attrName>
                                        </p:attrNameLst>
                                      </p:cBhvr>
                                      <p:to>
                                        <p:strVal val="visible"/>
                                      </p:to>
                                    </p:set>
                                    <p:animEffect transition="in" filter="fade">
                                      <p:cBhvr>
                                        <p:cTn id="47" dur="500"/>
                                        <p:tgtEl>
                                          <p:spTgt spid="11">
                                            <p:txEl>
                                              <p:pRg st="0" end="0"/>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12">
                                            <p:txEl>
                                              <p:pRg st="0" end="0"/>
                                            </p:txEl>
                                          </p:spTgt>
                                        </p:tgtEl>
                                        <p:attrNameLst>
                                          <p:attrName>style.visibility</p:attrName>
                                        </p:attrNameLst>
                                      </p:cBhvr>
                                      <p:to>
                                        <p:strVal val="visible"/>
                                      </p:to>
                                    </p:set>
                                    <p:animEffect transition="in" filter="fade">
                                      <p:cBhvr>
                                        <p:cTn id="51" dur="500"/>
                                        <p:tgtEl>
                                          <p:spTgt spid="12">
                                            <p:txEl>
                                              <p:pRg st="0" end="0"/>
                                            </p:txEl>
                                          </p:spTgt>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13">
                                            <p:txEl>
                                              <p:pRg st="0" end="0"/>
                                            </p:txEl>
                                          </p:spTgt>
                                        </p:tgtEl>
                                        <p:attrNameLst>
                                          <p:attrName>style.visibility</p:attrName>
                                        </p:attrNameLst>
                                      </p:cBhvr>
                                      <p:to>
                                        <p:strVal val="visible"/>
                                      </p:to>
                                    </p:set>
                                    <p:animEffect transition="in" filter="fade">
                                      <p:cBhvr>
                                        <p:cTn id="55" dur="500"/>
                                        <p:tgtEl>
                                          <p:spTgt spid="13">
                                            <p:txEl>
                                              <p:pRg st="0" end="0"/>
                                            </p:txEl>
                                          </p:spTgt>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fade">
                                      <p:cBhvr>
                                        <p:cTn id="59" dur="500"/>
                                        <p:tgtEl>
                                          <p:spTgt spid="21"/>
                                        </p:tgtEl>
                                      </p:cBhvr>
                                    </p:animEffect>
                                  </p:childTnLst>
                                </p:cTn>
                              </p:par>
                            </p:childTnLst>
                          </p:cTn>
                        </p:par>
                        <p:par>
                          <p:cTn id="60" fill="hold">
                            <p:stCondLst>
                              <p:cond delay="7000"/>
                            </p:stCondLst>
                            <p:childTnLst>
                              <p:par>
                                <p:cTn id="61" presetID="10" presetClass="entr" presetSubtype="0" fill="hold" grpId="0" nodeType="afterEffect">
                                  <p:stCondLst>
                                    <p:cond delay="0"/>
                                  </p:stCondLst>
                                  <p:childTnLst>
                                    <p:set>
                                      <p:cBhvr>
                                        <p:cTn id="62" dur="1" fill="hold">
                                          <p:stCondLst>
                                            <p:cond delay="0"/>
                                          </p:stCondLst>
                                        </p:cTn>
                                        <p:tgtEl>
                                          <p:spTgt spid="14">
                                            <p:txEl>
                                              <p:pRg st="0" end="0"/>
                                            </p:txEl>
                                          </p:spTgt>
                                        </p:tgtEl>
                                        <p:attrNameLst>
                                          <p:attrName>style.visibility</p:attrName>
                                        </p:attrNameLst>
                                      </p:cBhvr>
                                      <p:to>
                                        <p:strVal val="visible"/>
                                      </p:to>
                                    </p:set>
                                    <p:animEffect transition="in" filter="fade">
                                      <p:cBhvr>
                                        <p:cTn id="63" dur="500"/>
                                        <p:tgtEl>
                                          <p:spTgt spid="14">
                                            <p:txEl>
                                              <p:pRg st="0" end="0"/>
                                            </p:txEl>
                                          </p:spTgt>
                                        </p:tgtEl>
                                      </p:cBhvr>
                                    </p:animEffect>
                                  </p:childTnLst>
                                </p:cTn>
                              </p:par>
                            </p:childTnLst>
                          </p:cTn>
                        </p:par>
                        <p:par>
                          <p:cTn id="64" fill="hold">
                            <p:stCondLst>
                              <p:cond delay="7500"/>
                            </p:stCondLst>
                            <p:childTnLst>
                              <p:par>
                                <p:cTn id="65" presetID="10" presetClass="entr" presetSubtype="0" fill="hold" grpId="0" nodeType="afterEffect">
                                  <p:stCondLst>
                                    <p:cond delay="0"/>
                                  </p:stCondLst>
                                  <p:childTnLst>
                                    <p:set>
                                      <p:cBhvr>
                                        <p:cTn id="66" dur="1" fill="hold">
                                          <p:stCondLst>
                                            <p:cond delay="0"/>
                                          </p:stCondLst>
                                        </p:cTn>
                                        <p:tgtEl>
                                          <p:spTgt spid="15">
                                            <p:txEl>
                                              <p:pRg st="0" end="0"/>
                                            </p:txEl>
                                          </p:spTgt>
                                        </p:tgtEl>
                                        <p:attrNameLst>
                                          <p:attrName>style.visibility</p:attrName>
                                        </p:attrNameLst>
                                      </p:cBhvr>
                                      <p:to>
                                        <p:strVal val="visible"/>
                                      </p:to>
                                    </p:set>
                                    <p:animEffect transition="in" filter="fade">
                                      <p:cBhvr>
                                        <p:cTn id="67"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P spid="9" grpId="0" build="p"/>
      <p:bldP spid="10" grpId="0" build="p"/>
      <p:bldP spid="11" grpId="0" build="p"/>
      <p:bldP spid="12" grpId="0" build="p"/>
      <p:bldP spid="13" grpId="0" build="p"/>
      <p:bldP spid="14" grpId="0" build="p"/>
      <p:bldP spid="1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What Stops Purchasing Power Parity From Occurring?</a:t>
            </a:r>
          </a:p>
        </p:txBody>
      </p:sp>
      <p:sp>
        <p:nvSpPr>
          <p:cNvPr id="4" name="Content Placeholder 3"/>
          <p:cNvSpPr>
            <a:spLocks noGrp="1"/>
          </p:cNvSpPr>
          <p:nvPr>
            <p:ph sz="quarter" idx="13"/>
          </p:nvPr>
        </p:nvSpPr>
        <p:spPr>
          <a:xfrm>
            <a:off x="457200" y="1556327"/>
            <a:ext cx="8229600" cy="3616564"/>
          </a:xfrm>
        </p:spPr>
        <p:txBody>
          <a:bodyPr/>
          <a:lstStyle/>
          <a:p>
            <a:pPr marL="432" indent="0">
              <a:spcBef>
                <a:spcPts val="600"/>
              </a:spcBef>
              <a:buNone/>
            </a:pPr>
            <a:r>
              <a:rPr lang="en-US" sz="2000" noProof="0" dirty="0">
                <a:solidFill>
                  <a:schemeClr val="tx1"/>
                </a:solidFill>
              </a:rPr>
              <a:t>When you travel, you will notice that some goods and services are cheaper overseas than here, and some are more expensive.</a:t>
            </a:r>
          </a:p>
          <a:p>
            <a:pPr marL="432" indent="0">
              <a:spcBef>
                <a:spcPts val="600"/>
              </a:spcBef>
              <a:buNone/>
            </a:pPr>
            <a:r>
              <a:rPr lang="en-US" sz="2000" noProof="0" dirty="0">
                <a:solidFill>
                  <a:schemeClr val="tx1"/>
                </a:solidFill>
              </a:rPr>
              <a:t>Why doesn’t purchasing power parity stop this from happening?</a:t>
            </a:r>
          </a:p>
          <a:p>
            <a:pPr marL="432000" indent="-432000">
              <a:buFont typeface="+mj-lt"/>
              <a:buAutoNum type="arabicPeriod"/>
            </a:pPr>
            <a:r>
              <a:rPr lang="en-US" sz="2000" b="1" noProof="0" dirty="0">
                <a:solidFill>
                  <a:schemeClr val="tx1"/>
                </a:solidFill>
              </a:rPr>
              <a:t>Not all products can be traded internationally </a:t>
            </a:r>
            <a:r>
              <a:rPr lang="en-US" sz="2000" noProof="0" dirty="0">
                <a:solidFill>
                  <a:schemeClr val="tx1"/>
                </a:solidFill>
              </a:rPr>
              <a:t>(especially services).</a:t>
            </a:r>
          </a:p>
          <a:p>
            <a:pPr marL="432000" indent="-432000">
              <a:buFont typeface="+mj-lt"/>
              <a:buAutoNum type="arabicPeriod"/>
            </a:pPr>
            <a:r>
              <a:rPr lang="en-US" sz="2000" b="1" noProof="0" dirty="0">
                <a:solidFill>
                  <a:schemeClr val="tx1"/>
                </a:solidFill>
              </a:rPr>
              <a:t>Products and consumer preferences are different across countries</a:t>
            </a:r>
            <a:r>
              <a:rPr lang="en-US" sz="2000" noProof="0" dirty="0">
                <a:solidFill>
                  <a:schemeClr val="tx1"/>
                </a:solidFill>
              </a:rPr>
              <a:t>; prices are determined by supply but </a:t>
            </a:r>
            <a:r>
              <a:rPr lang="en-US" sz="2000" b="1" noProof="0" dirty="0">
                <a:solidFill>
                  <a:schemeClr val="tx1"/>
                </a:solidFill>
              </a:rPr>
              <a:t>also</a:t>
            </a:r>
            <a:r>
              <a:rPr lang="en-US" sz="2000" noProof="0" dirty="0">
                <a:solidFill>
                  <a:schemeClr val="tx1"/>
                </a:solidFill>
              </a:rPr>
              <a:t> by demand.</a:t>
            </a:r>
          </a:p>
          <a:p>
            <a:pPr marL="432000" indent="-432000">
              <a:buFont typeface="+mj-lt"/>
              <a:buAutoNum type="arabicPeriod"/>
            </a:pPr>
            <a:r>
              <a:rPr lang="en-US" sz="2000" b="1" noProof="0" dirty="0">
                <a:solidFill>
                  <a:schemeClr val="tx1"/>
                </a:solidFill>
              </a:rPr>
              <a:t>Countries impose barriers to trade</a:t>
            </a:r>
            <a:r>
              <a:rPr lang="en-US" sz="2000" noProof="0" dirty="0">
                <a:solidFill>
                  <a:schemeClr val="tx1"/>
                </a:solidFill>
              </a:rPr>
              <a:t>, like </a:t>
            </a:r>
            <a:r>
              <a:rPr lang="en-US" sz="2000" b="1" noProof="0" dirty="0">
                <a:solidFill>
                  <a:schemeClr val="tx1"/>
                </a:solidFill>
              </a:rPr>
              <a:t>tariffs</a:t>
            </a:r>
            <a:r>
              <a:rPr lang="en-US" sz="2000" noProof="0" dirty="0">
                <a:solidFill>
                  <a:schemeClr val="tx1"/>
                </a:solidFill>
              </a:rPr>
              <a:t> (taxes on imports) and </a:t>
            </a:r>
            <a:r>
              <a:rPr lang="en-US" sz="2000" b="1" noProof="0" dirty="0">
                <a:solidFill>
                  <a:schemeClr val="tx1"/>
                </a:solidFill>
              </a:rPr>
              <a:t>quotas</a:t>
            </a:r>
            <a:r>
              <a:rPr lang="en-US" sz="2000" noProof="0" dirty="0">
                <a:solidFill>
                  <a:schemeClr val="tx1"/>
                </a:solidFill>
              </a:rPr>
              <a:t> (numerical limits on imports).</a:t>
            </a:r>
          </a:p>
        </p:txBody>
      </p:sp>
      <p:sp>
        <p:nvSpPr>
          <p:cNvPr id="5" name="Content Placeholder 4"/>
          <p:cNvSpPr>
            <a:spLocks noGrp="1"/>
          </p:cNvSpPr>
          <p:nvPr>
            <p:ph sz="quarter" idx="14"/>
          </p:nvPr>
        </p:nvSpPr>
        <p:spPr>
          <a:xfrm>
            <a:off x="457200" y="5315630"/>
            <a:ext cx="8530046" cy="810850"/>
          </a:xfrm>
        </p:spPr>
        <p:txBody>
          <a:bodyPr/>
          <a:lstStyle/>
          <a:p>
            <a:pPr marL="432" indent="0">
              <a:spcBef>
                <a:spcPts val="600"/>
              </a:spcBef>
              <a:buNone/>
            </a:pPr>
            <a:r>
              <a:rPr lang="en-US" sz="2000" b="1" noProof="0" dirty="0">
                <a:solidFill>
                  <a:schemeClr val="tx1"/>
                </a:solidFill>
              </a:rPr>
              <a:t>Example: </a:t>
            </a:r>
            <a:r>
              <a:rPr lang="en-US" sz="2000" noProof="0" dirty="0">
                <a:solidFill>
                  <a:schemeClr val="tx1"/>
                </a:solidFill>
              </a:rPr>
              <a:t>The U.S. sugar quota ensures that purchasing power parity cannot reduce the price of sugar in the United States to the “world price.”</a:t>
            </a:r>
          </a:p>
        </p:txBody>
      </p:sp>
    </p:spTree>
    <p:extLst>
      <p:ext uri="{BB962C8B-B14F-4D97-AF65-F5344CB8AC3E}">
        <p14:creationId xmlns:p14="http://schemas.microsoft.com/office/powerpoint/2010/main" val="3151533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lstStyle/>
          <a:p>
            <a:r>
              <a:rPr lang="en-US" sz="3000" noProof="0" dirty="0"/>
              <a:t>Covid-19 Disrupts the Global Economy</a:t>
            </a:r>
            <a:endParaRPr lang="en-US" sz="2000" b="0" noProof="0" dirty="0"/>
          </a:p>
        </p:txBody>
      </p:sp>
      <p:pic>
        <p:nvPicPr>
          <p:cNvPr id="8" name="Picture 7" descr="A photo depicts a person wearing personal protective equipment in a lab environment and taking a closer look at a semiconductor test equipment. Two other men wearing personal protective equipment are seen in the background.">
            <a:extLst>
              <a:ext uri="{FF2B5EF4-FFF2-40B4-BE49-F238E27FC236}">
                <a16:creationId xmlns:a16="http://schemas.microsoft.com/office/drawing/2014/main" id="{1F1E0EFE-2C67-4F30-BFA8-CB1DB6D402C2}"/>
              </a:ext>
            </a:extLst>
          </p:cNvPr>
          <p:cNvPicPr>
            <a:picLocks noChangeAspect="1"/>
          </p:cNvPicPr>
          <p:nvPr/>
        </p:nvPicPr>
        <p:blipFill>
          <a:blip r:embed="rId3"/>
          <a:stretch>
            <a:fillRect/>
          </a:stretch>
        </p:blipFill>
        <p:spPr>
          <a:xfrm>
            <a:off x="2349965" y="1632038"/>
            <a:ext cx="4444070" cy="2341683"/>
          </a:xfrm>
          <a:prstGeom prst="rect">
            <a:avLst/>
          </a:prstGeom>
        </p:spPr>
      </p:pic>
      <p:sp>
        <p:nvSpPr>
          <p:cNvPr id="6" name="Content Placeholder 5"/>
          <p:cNvSpPr>
            <a:spLocks noGrp="1"/>
          </p:cNvSpPr>
          <p:nvPr>
            <p:ph sz="quarter" idx="15"/>
          </p:nvPr>
        </p:nvSpPr>
        <p:spPr>
          <a:xfrm>
            <a:off x="457200" y="4201297"/>
            <a:ext cx="8229600" cy="1989438"/>
          </a:xfrm>
        </p:spPr>
        <p:txBody>
          <a:bodyPr/>
          <a:lstStyle/>
          <a:p>
            <a:pPr marL="432" indent="0">
              <a:spcBef>
                <a:spcPts val="600"/>
              </a:spcBef>
              <a:buNone/>
            </a:pPr>
            <a:r>
              <a:rPr lang="en-US" sz="1600" noProof="0" dirty="0">
                <a:solidFill>
                  <a:schemeClr val="tx1"/>
                </a:solidFill>
              </a:rPr>
              <a:t>The uncertainty surrounding Covid-19 resulted in some firms making forecasting errors; the </a:t>
            </a:r>
            <a:r>
              <a:rPr lang="en-US" sz="1600" b="1" noProof="0" dirty="0">
                <a:solidFill>
                  <a:schemeClr val="tx1"/>
                </a:solidFill>
              </a:rPr>
              <a:t>globalization</a:t>
            </a:r>
            <a:r>
              <a:rPr lang="en-US" sz="1600" noProof="0" dirty="0">
                <a:solidFill>
                  <a:schemeClr val="tx1"/>
                </a:solidFill>
              </a:rPr>
              <a:t> of the world economy meant those errors had significant effects across the world.</a:t>
            </a:r>
          </a:p>
          <a:p>
            <a:pPr marL="432" indent="0">
              <a:spcBef>
                <a:spcPts val="600"/>
              </a:spcBef>
              <a:buNone/>
            </a:pPr>
            <a:r>
              <a:rPr lang="en-US" sz="1600" noProof="0" dirty="0">
                <a:solidFill>
                  <a:schemeClr val="tx1"/>
                </a:solidFill>
              </a:rPr>
              <a:t>For example, vehicle computer chip manufacturers forecast that vehicle production would slow in 2020, and produced fewer chips. But Chinese manufacturers </a:t>
            </a:r>
            <a:r>
              <a:rPr lang="en-US" sz="1600" b="1" noProof="0" dirty="0">
                <a:solidFill>
                  <a:schemeClr val="tx1"/>
                </a:solidFill>
              </a:rPr>
              <a:t>increased</a:t>
            </a:r>
            <a:r>
              <a:rPr lang="en-US" sz="1600" noProof="0" dirty="0">
                <a:solidFill>
                  <a:schemeClr val="tx1"/>
                </a:solidFill>
              </a:rPr>
              <a:t> production, resulting in a global shortage of vehicle computer chips, limiting production of vehicles in the United States and driving up automobile prices in 2021.</a:t>
            </a:r>
          </a:p>
        </p:txBody>
      </p:sp>
    </p:spTree>
    <p:extLst>
      <p:ext uri="{BB962C8B-B14F-4D97-AF65-F5344CB8AC3E}">
        <p14:creationId xmlns:p14="http://schemas.microsoft.com/office/powerpoint/2010/main" val="258254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Apply the Concept: The Big Mac Theory of Exchange Rates</a:t>
            </a:r>
          </a:p>
        </p:txBody>
      </p:sp>
      <p:sp>
        <p:nvSpPr>
          <p:cNvPr id="4" name="Content Placeholder 3"/>
          <p:cNvSpPr>
            <a:spLocks noGrp="1"/>
          </p:cNvSpPr>
          <p:nvPr>
            <p:ph sz="quarter" idx="13"/>
          </p:nvPr>
        </p:nvSpPr>
        <p:spPr>
          <a:xfrm>
            <a:off x="457200" y="1552574"/>
            <a:ext cx="8232128" cy="1687337"/>
          </a:xfrm>
        </p:spPr>
        <p:txBody>
          <a:bodyPr/>
          <a:lstStyle/>
          <a:p>
            <a:pPr marL="432" indent="0">
              <a:spcBef>
                <a:spcPts val="600"/>
              </a:spcBef>
              <a:buNone/>
            </a:pPr>
            <a:r>
              <a:rPr lang="en-US" sz="1800" noProof="0" dirty="0">
                <a:solidFill>
                  <a:schemeClr val="tx1"/>
                </a:solidFill>
              </a:rPr>
              <a:t>The </a:t>
            </a:r>
            <a:r>
              <a:rPr lang="en-US" sz="1800" b="1" noProof="0" dirty="0">
                <a:solidFill>
                  <a:schemeClr val="tx1"/>
                </a:solidFill>
              </a:rPr>
              <a:t>Economist </a:t>
            </a:r>
            <a:r>
              <a:rPr lang="en-US" sz="1800" noProof="0" dirty="0">
                <a:solidFill>
                  <a:schemeClr val="tx1"/>
                </a:solidFill>
              </a:rPr>
              <a:t>collects</a:t>
            </a:r>
            <a:r>
              <a:rPr lang="en-US" sz="1800" b="1" noProof="0" dirty="0">
                <a:solidFill>
                  <a:schemeClr val="tx1"/>
                </a:solidFill>
              </a:rPr>
              <a:t> </a:t>
            </a:r>
            <a:r>
              <a:rPr lang="en-US" sz="1800" noProof="0" dirty="0">
                <a:solidFill>
                  <a:schemeClr val="tx1"/>
                </a:solidFill>
              </a:rPr>
              <a:t>the prices of Big Macs in different countries.</a:t>
            </a:r>
          </a:p>
          <a:p>
            <a:pPr>
              <a:spcBef>
                <a:spcPts val="600"/>
              </a:spcBef>
            </a:pPr>
            <a:r>
              <a:rPr lang="en-US" sz="1800" noProof="0" dirty="0">
                <a:solidFill>
                  <a:schemeClr val="tx1"/>
                </a:solidFill>
              </a:rPr>
              <a:t>In January 2023, the average price of a Big Mac was $5.15 in the United States.</a:t>
            </a:r>
          </a:p>
          <a:p>
            <a:pPr>
              <a:spcBef>
                <a:spcPts val="600"/>
              </a:spcBef>
            </a:pPr>
            <a:r>
              <a:rPr lang="en-US" sz="1800" noProof="0" dirty="0">
                <a:solidFill>
                  <a:schemeClr val="tx1"/>
                </a:solidFill>
              </a:rPr>
              <a:t>Comparing this to the average prices of Big Macs in other countries offers a (lighthearted) test of purchasing power parity:</a:t>
            </a:r>
          </a:p>
        </p:txBody>
      </p:sp>
      <p:graphicFrame>
        <p:nvGraphicFramePr>
          <p:cNvPr id="3" name="Table 2"/>
          <p:cNvGraphicFramePr>
            <a:graphicFrameLocks noGrp="1"/>
          </p:cNvGraphicFramePr>
          <p:nvPr>
            <p:extLst>
              <p:ext uri="{D42A27DB-BD31-4B8C-83A1-F6EECF244321}">
                <p14:modId xmlns:p14="http://schemas.microsoft.com/office/powerpoint/2010/main" val="1289455900"/>
              </p:ext>
            </p:extLst>
          </p:nvPr>
        </p:nvGraphicFramePr>
        <p:xfrm>
          <a:off x="560203" y="3349223"/>
          <a:ext cx="8118944" cy="2498424"/>
        </p:xfrm>
        <a:graphic>
          <a:graphicData uri="http://schemas.openxmlformats.org/drawingml/2006/table">
            <a:tbl>
              <a:tblPr firstRow="1" bandRow="1">
                <a:tableStyleId>{2D5ABB26-0587-4C30-8999-92F81FD0307C}</a:tableStyleId>
              </a:tblPr>
              <a:tblGrid>
                <a:gridCol w="1223020">
                  <a:extLst>
                    <a:ext uri="{9D8B030D-6E8A-4147-A177-3AD203B41FA5}">
                      <a16:colId xmlns:a16="http://schemas.microsoft.com/office/drawing/2014/main" val="4016037268"/>
                    </a:ext>
                  </a:extLst>
                </a:gridCol>
                <a:gridCol w="1590805">
                  <a:extLst>
                    <a:ext uri="{9D8B030D-6E8A-4147-A177-3AD203B41FA5}">
                      <a16:colId xmlns:a16="http://schemas.microsoft.com/office/drawing/2014/main" val="663484054"/>
                    </a:ext>
                  </a:extLst>
                </a:gridCol>
                <a:gridCol w="2655518">
                  <a:extLst>
                    <a:ext uri="{9D8B030D-6E8A-4147-A177-3AD203B41FA5}">
                      <a16:colId xmlns:a16="http://schemas.microsoft.com/office/drawing/2014/main" val="791025237"/>
                    </a:ext>
                  </a:extLst>
                </a:gridCol>
                <a:gridCol w="2649601">
                  <a:extLst>
                    <a:ext uri="{9D8B030D-6E8A-4147-A177-3AD203B41FA5}">
                      <a16:colId xmlns:a16="http://schemas.microsoft.com/office/drawing/2014/main" val="3454700191"/>
                    </a:ext>
                  </a:extLst>
                </a:gridCol>
              </a:tblGrid>
              <a:tr h="371047">
                <a:tc>
                  <a:txBody>
                    <a:bodyPr/>
                    <a:lstStyle/>
                    <a:p>
                      <a:r>
                        <a:rPr lang="en-US" sz="1200" b="1" dirty="0">
                          <a:latin typeface="+mn-lt"/>
                        </a:rPr>
                        <a:t>Country</a:t>
                      </a:r>
                    </a:p>
                  </a:txBody>
                  <a:tcPr marL="88751" marR="88751" marT="43501" marB="435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Big Mac Price</a:t>
                      </a:r>
                    </a:p>
                  </a:txBody>
                  <a:tcPr marL="88751" marR="88751" marT="43501" marB="435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Implied Exchange Rate</a:t>
                      </a:r>
                    </a:p>
                  </a:txBody>
                  <a:tcPr marL="88751" marR="88751" marT="43501" marB="435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latin typeface="+mn-lt"/>
                        </a:rPr>
                        <a:t>Actual Exchange Rate</a:t>
                      </a:r>
                    </a:p>
                  </a:txBody>
                  <a:tcPr marL="88751" marR="88751" marT="43501" marB="4350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10527836"/>
                  </a:ext>
                </a:extLst>
              </a:tr>
              <a:tr h="303911">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Mexico</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70 pesos</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13.59 pesos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20.41 pesos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210228"/>
                  </a:ext>
                </a:extLst>
              </a:tr>
              <a:tr h="303911">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Japan</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390 yen</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75.72 yen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137.87 yen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2769039"/>
                  </a:ext>
                </a:extLst>
              </a:tr>
              <a:tr h="303911">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United Kingdom</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3.69 pounds</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0.72 pound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0.83 pound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70872370"/>
                  </a:ext>
                </a:extLst>
              </a:tr>
              <a:tr h="303911">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Switzerland</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6.5 Swiss francs</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1.26 Swiss francs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0.97 Swiss francs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7703589"/>
                  </a:ext>
                </a:extLst>
              </a:tr>
              <a:tr h="303911">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Indonesia</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35,000 rupiahs</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6,796 rupiahs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14,978 rupiahs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6800380"/>
                  </a:ext>
                </a:extLst>
              </a:tr>
              <a:tr h="303911">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Canada</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6.77 Canadian dollars</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1.31 Canadian dollars per U.S.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1.29 Canadian dollars per U.S.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6785363"/>
                  </a:ext>
                </a:extLst>
              </a:tr>
              <a:tr h="303911">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China</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24 yuan</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4.66 yuan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dirty="0">
                          <a:latin typeface="+mn-lt"/>
                          <a:ea typeface="Arial"/>
                          <a:cs typeface="Arial"/>
                          <a:sym typeface="Arial"/>
                        </a:rPr>
                        <a:t>6.75 yuan per dollar</a:t>
                      </a:r>
                      <a:endParaRPr sz="1200" u="none" strike="noStrike" cap="none" dirty="0">
                        <a:latin typeface="+mn-lt"/>
                        <a:ea typeface="Arial"/>
                        <a:cs typeface="Arial"/>
                        <a:sym typeface="Arial"/>
                      </a:endParaRPr>
                    </a:p>
                  </a:txBody>
                  <a:tcPr marL="4438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1076380"/>
                  </a:ext>
                </a:extLst>
              </a:tr>
            </a:tbl>
          </a:graphicData>
        </a:graphic>
      </p:graphicFrame>
      <p:sp>
        <p:nvSpPr>
          <p:cNvPr id="6" name="Content Placeholder 5"/>
          <p:cNvSpPr>
            <a:spLocks noGrp="1"/>
          </p:cNvSpPr>
          <p:nvPr>
            <p:ph sz="quarter" idx="15"/>
          </p:nvPr>
        </p:nvSpPr>
        <p:spPr>
          <a:xfrm>
            <a:off x="457200" y="5957956"/>
            <a:ext cx="4625439" cy="353053"/>
          </a:xfrm>
        </p:spPr>
        <p:txBody>
          <a:bodyPr/>
          <a:lstStyle/>
          <a:p>
            <a:pPr marL="432" indent="0">
              <a:buNone/>
            </a:pPr>
            <a:r>
              <a:rPr lang="en-US" sz="1200" b="1" noProof="0" dirty="0">
                <a:solidFill>
                  <a:schemeClr val="tx1"/>
                </a:solidFill>
              </a:rPr>
              <a:t>Source:</a:t>
            </a:r>
            <a:r>
              <a:rPr lang="en-US" sz="1200" noProof="0" dirty="0">
                <a:solidFill>
                  <a:schemeClr val="tx1"/>
                </a:solidFill>
              </a:rPr>
              <a:t> “The Big Mac Index,” </a:t>
            </a:r>
            <a:r>
              <a:rPr lang="en-US" sz="1200" b="1" noProof="0" dirty="0">
                <a:solidFill>
                  <a:schemeClr val="tx1"/>
                </a:solidFill>
              </a:rPr>
              <a:t>Economist</a:t>
            </a:r>
            <a:r>
              <a:rPr lang="en-US" sz="1200" noProof="0" dirty="0">
                <a:solidFill>
                  <a:schemeClr val="tx1"/>
                </a:solidFill>
              </a:rPr>
              <a:t>, January 2021.</a:t>
            </a:r>
          </a:p>
        </p:txBody>
      </p:sp>
    </p:spTree>
    <p:extLst>
      <p:ext uri="{BB962C8B-B14F-4D97-AF65-F5344CB8AC3E}">
        <p14:creationId xmlns:p14="http://schemas.microsoft.com/office/powerpoint/2010/main" val="1413753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5191"/>
            <a:ext cx="8229600" cy="935602"/>
          </a:xfrm>
        </p:spPr>
        <p:txBody>
          <a:bodyPr/>
          <a:lstStyle/>
          <a:p>
            <a:r>
              <a:rPr lang="en-US" noProof="0" dirty="0"/>
              <a:t>18.3 Exchange Rate Systems</a:t>
            </a:r>
          </a:p>
        </p:txBody>
      </p:sp>
      <p:sp>
        <p:nvSpPr>
          <p:cNvPr id="4" name="Content Placeholder 3"/>
          <p:cNvSpPr>
            <a:spLocks noGrp="1"/>
          </p:cNvSpPr>
          <p:nvPr>
            <p:ph sz="quarter" idx="13"/>
          </p:nvPr>
        </p:nvSpPr>
        <p:spPr>
          <a:xfrm>
            <a:off x="483326" y="1573910"/>
            <a:ext cx="8229600" cy="765532"/>
          </a:xfrm>
        </p:spPr>
        <p:txBody>
          <a:bodyPr/>
          <a:lstStyle/>
          <a:p>
            <a:pPr marL="432" indent="0">
              <a:buNone/>
            </a:pPr>
            <a:r>
              <a:rPr lang="en-US" sz="2000" b="1" noProof="0" dirty="0"/>
              <a:t>Discuss the three key features of the current exchange rate system.</a:t>
            </a:r>
          </a:p>
        </p:txBody>
      </p:sp>
      <p:sp>
        <p:nvSpPr>
          <p:cNvPr id="5" name="Content Placeholder 4"/>
          <p:cNvSpPr>
            <a:spLocks noGrp="1"/>
          </p:cNvSpPr>
          <p:nvPr>
            <p:ph sz="quarter" idx="14"/>
          </p:nvPr>
        </p:nvSpPr>
        <p:spPr>
          <a:xfrm>
            <a:off x="457200" y="2442774"/>
            <a:ext cx="8294914" cy="2086860"/>
          </a:xfrm>
        </p:spPr>
        <p:txBody>
          <a:bodyPr tIns="0"/>
          <a:lstStyle/>
          <a:p>
            <a:pPr marL="432" indent="0">
              <a:buNone/>
            </a:pPr>
            <a:r>
              <a:rPr lang="en-US" noProof="0" dirty="0"/>
              <a:t>In the previous section, we assumed exchange rates were determined by the market.</a:t>
            </a:r>
          </a:p>
          <a:p>
            <a:r>
              <a:rPr lang="en-US" noProof="0" dirty="0"/>
              <a:t>A </a:t>
            </a:r>
            <a:r>
              <a:rPr lang="en-US" b="1" noProof="0" dirty="0"/>
              <a:t>floating currency </a:t>
            </a:r>
            <a:r>
              <a:rPr lang="en-US" noProof="0" dirty="0"/>
              <a:t>is the outcome of a country allowing its currency’s exchange rate to be determined by demand and supply.</a:t>
            </a:r>
          </a:p>
        </p:txBody>
      </p:sp>
      <p:sp>
        <p:nvSpPr>
          <p:cNvPr id="7" name="Content Placeholder 6"/>
          <p:cNvSpPr>
            <a:spLocks noGrp="1"/>
          </p:cNvSpPr>
          <p:nvPr>
            <p:ph sz="quarter" idx="16"/>
          </p:nvPr>
        </p:nvSpPr>
        <p:spPr>
          <a:xfrm>
            <a:off x="457200" y="4642241"/>
            <a:ext cx="8232128" cy="1680184"/>
          </a:xfrm>
        </p:spPr>
        <p:txBody>
          <a:bodyPr/>
          <a:lstStyle/>
          <a:p>
            <a:pPr marL="432" indent="0">
              <a:buNone/>
            </a:pPr>
            <a:r>
              <a:rPr lang="en-US" noProof="0" dirty="0"/>
              <a:t>Allowing the relative values of currencies to be determined by demand and supply is just one type of </a:t>
            </a:r>
            <a:r>
              <a:rPr lang="en-US" b="1" noProof="0" dirty="0"/>
              <a:t>exchange rate system</a:t>
            </a:r>
            <a:r>
              <a:rPr lang="en-US" noProof="0" dirty="0"/>
              <a:t>, or agreement among countries about how exchange rates should be determined.</a:t>
            </a:r>
          </a:p>
        </p:txBody>
      </p:sp>
    </p:spTree>
    <p:extLst>
      <p:ext uri="{BB962C8B-B14F-4D97-AF65-F5344CB8AC3E}">
        <p14:creationId xmlns:p14="http://schemas.microsoft.com/office/powerpoint/2010/main" val="3651192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7"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Other Exchange Rate Systems</a:t>
            </a:r>
          </a:p>
        </p:txBody>
      </p:sp>
      <p:sp>
        <p:nvSpPr>
          <p:cNvPr id="3" name="Content Placeholder 2"/>
          <p:cNvSpPr>
            <a:spLocks noGrp="1"/>
          </p:cNvSpPr>
          <p:nvPr>
            <p:ph sz="quarter" idx="13"/>
          </p:nvPr>
        </p:nvSpPr>
        <p:spPr>
          <a:xfrm>
            <a:off x="457200" y="1554920"/>
            <a:ext cx="8232775" cy="4753805"/>
          </a:xfrm>
        </p:spPr>
        <p:txBody>
          <a:bodyPr/>
          <a:lstStyle/>
          <a:p>
            <a:pPr marL="432" indent="0">
              <a:spcBef>
                <a:spcPts val="1200"/>
              </a:spcBef>
              <a:buNone/>
            </a:pPr>
            <a:r>
              <a:rPr lang="en-US" sz="2200" noProof="0" dirty="0">
                <a:solidFill>
                  <a:schemeClr val="tx1"/>
                </a:solidFill>
              </a:rPr>
              <a:t>The current exchange rate system is best described as a </a:t>
            </a:r>
            <a:r>
              <a:rPr lang="en-US" sz="2200" b="1" noProof="0" dirty="0">
                <a:solidFill>
                  <a:schemeClr val="tx1"/>
                </a:solidFill>
              </a:rPr>
              <a:t>managed float exchange system</a:t>
            </a:r>
            <a:r>
              <a:rPr lang="en-US" sz="2200" noProof="0" dirty="0">
                <a:solidFill>
                  <a:schemeClr val="tx1"/>
                </a:solidFill>
              </a:rPr>
              <a:t>, under which the value of most currencies is determined by demand and supply, with occasional government intervention.</a:t>
            </a:r>
          </a:p>
          <a:p>
            <a:pPr marL="432" indent="0">
              <a:spcBef>
                <a:spcPts val="1200"/>
              </a:spcBef>
              <a:buNone/>
            </a:pPr>
            <a:r>
              <a:rPr lang="en-US" sz="2200" noProof="0" dirty="0">
                <a:solidFill>
                  <a:schemeClr val="tx1"/>
                </a:solidFill>
              </a:rPr>
              <a:t>A </a:t>
            </a:r>
            <a:r>
              <a:rPr lang="en-US" sz="2200" b="1" noProof="0" dirty="0">
                <a:solidFill>
                  <a:schemeClr val="tx1"/>
                </a:solidFill>
              </a:rPr>
              <a:t>fixed exchange rate system </a:t>
            </a:r>
            <a:r>
              <a:rPr lang="en-US" sz="2200" noProof="0" dirty="0">
                <a:solidFill>
                  <a:schemeClr val="tx1"/>
                </a:solidFill>
              </a:rPr>
              <a:t>is one under which countries agree to keep the exchange rates among their currencies fixed for long periods.</a:t>
            </a:r>
          </a:p>
          <a:p>
            <a:pPr>
              <a:spcBef>
                <a:spcPts val="1200"/>
              </a:spcBef>
            </a:pPr>
            <a:r>
              <a:rPr lang="en-US" sz="2200" noProof="0" dirty="0">
                <a:solidFill>
                  <a:schemeClr val="tx1"/>
                </a:solidFill>
              </a:rPr>
              <a:t>From the nineteenth century until the 19</a:t>
            </a:r>
            <a:r>
              <a:rPr lang="en-US" sz="100" noProof="0" dirty="0">
                <a:solidFill>
                  <a:schemeClr val="tx1"/>
                </a:solidFill>
              </a:rPr>
              <a:t> </a:t>
            </a:r>
            <a:r>
              <a:rPr lang="en-US" sz="2200" noProof="0" dirty="0">
                <a:solidFill>
                  <a:schemeClr val="tx1"/>
                </a:solidFill>
              </a:rPr>
              <a:t>30s, countries’ currencies were redeemable for fixed amounts of gold—a system known as the </a:t>
            </a:r>
            <a:r>
              <a:rPr lang="en-US" sz="2200" b="1" noProof="0" dirty="0">
                <a:solidFill>
                  <a:schemeClr val="tx1"/>
                </a:solidFill>
              </a:rPr>
              <a:t>gold standard</a:t>
            </a:r>
            <a:r>
              <a:rPr lang="en-US" sz="2200" noProof="0" dirty="0">
                <a:solidFill>
                  <a:schemeClr val="tx1"/>
                </a:solidFill>
              </a:rPr>
              <a:t>.</a:t>
            </a:r>
          </a:p>
          <a:p>
            <a:pPr>
              <a:spcBef>
                <a:spcPts val="1200"/>
              </a:spcBef>
            </a:pPr>
            <a:r>
              <a:rPr lang="en-US" sz="2200" noProof="0" dirty="0">
                <a:solidFill>
                  <a:schemeClr val="tx1"/>
                </a:solidFill>
              </a:rPr>
              <a:t>The amount of gold for which each currency was redeemable determined the exchange rates.</a:t>
            </a:r>
          </a:p>
        </p:txBody>
      </p:sp>
    </p:spTree>
    <p:extLst>
      <p:ext uri="{BB962C8B-B14F-4D97-AF65-F5344CB8AC3E}">
        <p14:creationId xmlns:p14="http://schemas.microsoft.com/office/powerpoint/2010/main" val="54416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Bretton Woods System</a:t>
            </a:r>
          </a:p>
        </p:txBody>
      </p:sp>
      <p:sp>
        <p:nvSpPr>
          <p:cNvPr id="4" name="Content Placeholder 3"/>
          <p:cNvSpPr>
            <a:spLocks noGrp="1"/>
          </p:cNvSpPr>
          <p:nvPr>
            <p:ph sz="quarter" idx="13"/>
          </p:nvPr>
        </p:nvSpPr>
        <p:spPr>
          <a:xfrm>
            <a:off x="457200" y="1556327"/>
            <a:ext cx="8093034" cy="2457533"/>
          </a:xfrm>
        </p:spPr>
        <p:txBody>
          <a:bodyPr/>
          <a:lstStyle/>
          <a:p>
            <a:pPr marL="432" indent="0">
              <a:spcBef>
                <a:spcPts val="600"/>
              </a:spcBef>
              <a:buNone/>
            </a:pPr>
            <a:r>
              <a:rPr lang="en-US" sz="2000" noProof="0" dirty="0">
                <a:solidFill>
                  <a:schemeClr val="tx1"/>
                </a:solidFill>
              </a:rPr>
              <a:t>After the Great Depression of the 1930s, most countries abandoned the gold standard. In 1944, a conference in Bretton Woods, N</a:t>
            </a:r>
            <a:r>
              <a:rPr lang="en-US" sz="100" noProof="0" dirty="0">
                <a:solidFill>
                  <a:schemeClr val="tx1"/>
                </a:solidFill>
              </a:rPr>
              <a:t> </a:t>
            </a:r>
            <a:r>
              <a:rPr lang="en-US" sz="2000" noProof="0" dirty="0">
                <a:solidFill>
                  <a:schemeClr val="tx1"/>
                </a:solidFill>
              </a:rPr>
              <a:t>H established the </a:t>
            </a:r>
            <a:r>
              <a:rPr lang="en-US" sz="2000" b="1" noProof="0" dirty="0">
                <a:solidFill>
                  <a:schemeClr val="tx1"/>
                </a:solidFill>
              </a:rPr>
              <a:t>Bretton Woods system</a:t>
            </a:r>
            <a:r>
              <a:rPr lang="en-US" sz="2000" noProof="0" dirty="0">
                <a:solidFill>
                  <a:schemeClr val="tx1"/>
                </a:solidFill>
              </a:rPr>
              <a:t>:</a:t>
            </a:r>
          </a:p>
          <a:p>
            <a:pPr>
              <a:spcBef>
                <a:spcPts val="600"/>
              </a:spcBef>
            </a:pPr>
            <a:r>
              <a:rPr lang="en-US" sz="2000" noProof="0" dirty="0">
                <a:solidFill>
                  <a:schemeClr val="tx1"/>
                </a:solidFill>
              </a:rPr>
              <a:t>The United States pledged to trade gold with other foreign central banks at $U</a:t>
            </a:r>
            <a:r>
              <a:rPr lang="en-US" sz="100" noProof="0" dirty="0">
                <a:solidFill>
                  <a:schemeClr val="tx1"/>
                </a:solidFill>
              </a:rPr>
              <a:t> </a:t>
            </a:r>
            <a:r>
              <a:rPr lang="en-US" sz="2000" noProof="0" dirty="0">
                <a:solidFill>
                  <a:schemeClr val="tx1"/>
                </a:solidFill>
              </a:rPr>
              <a:t>S 35 per ounce.</a:t>
            </a:r>
          </a:p>
          <a:p>
            <a:pPr>
              <a:spcBef>
                <a:spcPts val="600"/>
              </a:spcBef>
            </a:pPr>
            <a:r>
              <a:rPr lang="en-US" sz="2000" noProof="0" dirty="0">
                <a:solidFill>
                  <a:schemeClr val="tx1"/>
                </a:solidFill>
              </a:rPr>
              <a:t>Other member countries agreed to a fixed exchange rate between their currency and the U.S. dollar.</a:t>
            </a:r>
          </a:p>
        </p:txBody>
      </p:sp>
      <p:sp>
        <p:nvSpPr>
          <p:cNvPr id="5" name="Content Placeholder 4"/>
          <p:cNvSpPr>
            <a:spLocks noGrp="1"/>
          </p:cNvSpPr>
          <p:nvPr>
            <p:ph sz="quarter" idx="14"/>
          </p:nvPr>
        </p:nvSpPr>
        <p:spPr>
          <a:xfrm>
            <a:off x="457200" y="4135194"/>
            <a:ext cx="8093034" cy="1910734"/>
          </a:xfrm>
        </p:spPr>
        <p:txBody>
          <a:bodyPr/>
          <a:lstStyle/>
          <a:p>
            <a:pPr marL="432" indent="0">
              <a:spcBef>
                <a:spcPts val="600"/>
              </a:spcBef>
              <a:buNone/>
            </a:pPr>
            <a:r>
              <a:rPr lang="en-US" sz="2000" noProof="0" dirty="0">
                <a:solidFill>
                  <a:schemeClr val="tx1"/>
                </a:solidFill>
              </a:rPr>
              <a:t>Fixed exchange rate regimes can run into difficulties because exchange rates are not free to adjust quickly to changes in demand and supply for currencies.</a:t>
            </a:r>
          </a:p>
          <a:p>
            <a:pPr>
              <a:spcBef>
                <a:spcPts val="600"/>
              </a:spcBef>
            </a:pPr>
            <a:r>
              <a:rPr lang="en-US" sz="2000" noProof="0" dirty="0">
                <a:solidFill>
                  <a:schemeClr val="tx1"/>
                </a:solidFill>
              </a:rPr>
              <a:t>By the early 19</a:t>
            </a:r>
            <a:r>
              <a:rPr lang="en-US" sz="100" noProof="0" dirty="0">
                <a:solidFill>
                  <a:schemeClr val="tx1"/>
                </a:solidFill>
              </a:rPr>
              <a:t> </a:t>
            </a:r>
            <a:r>
              <a:rPr lang="en-US" sz="2000" noProof="0" dirty="0">
                <a:solidFill>
                  <a:schemeClr val="tx1"/>
                </a:solidFill>
              </a:rPr>
              <a:t>70s, these difficulties ended the Bretton Woods system.</a:t>
            </a:r>
          </a:p>
        </p:txBody>
      </p:sp>
    </p:spTree>
    <p:extLst>
      <p:ext uri="{BB962C8B-B14F-4D97-AF65-F5344CB8AC3E}">
        <p14:creationId xmlns:p14="http://schemas.microsoft.com/office/powerpoint/2010/main" val="1691042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Current Exchange Rate System</a:t>
            </a:r>
          </a:p>
        </p:txBody>
      </p:sp>
      <p:sp>
        <p:nvSpPr>
          <p:cNvPr id="4" name="Content Placeholder 3"/>
          <p:cNvSpPr>
            <a:spLocks noGrp="1"/>
          </p:cNvSpPr>
          <p:nvPr>
            <p:ph sz="quarter" idx="13"/>
          </p:nvPr>
        </p:nvSpPr>
        <p:spPr>
          <a:xfrm>
            <a:off x="457200" y="1556326"/>
            <a:ext cx="8229600" cy="3485937"/>
          </a:xfrm>
        </p:spPr>
        <p:txBody>
          <a:bodyPr/>
          <a:lstStyle/>
          <a:p>
            <a:pPr marL="432" indent="0">
              <a:spcBef>
                <a:spcPts val="600"/>
              </a:spcBef>
              <a:buNone/>
            </a:pPr>
            <a:r>
              <a:rPr lang="en-US" sz="2200" noProof="0" dirty="0">
                <a:solidFill>
                  <a:schemeClr val="tx1"/>
                </a:solidFill>
              </a:rPr>
              <a:t>The current exchange rate system has three important aspects:</a:t>
            </a:r>
          </a:p>
          <a:p>
            <a:pPr marL="432000" indent="-432000">
              <a:buFont typeface="+mj-lt"/>
              <a:buAutoNum type="arabicPeriod"/>
            </a:pPr>
            <a:r>
              <a:rPr lang="en-US" sz="2200" noProof="0" dirty="0">
                <a:solidFill>
                  <a:schemeClr val="tx1"/>
                </a:solidFill>
              </a:rPr>
              <a:t>The </a:t>
            </a:r>
            <a:r>
              <a:rPr lang="en-US" sz="2200" b="1" noProof="0" dirty="0">
                <a:solidFill>
                  <a:schemeClr val="tx1"/>
                </a:solidFill>
              </a:rPr>
              <a:t>United States allows the dollar to float </a:t>
            </a:r>
            <a:r>
              <a:rPr lang="en-US" sz="2200" noProof="0" dirty="0">
                <a:solidFill>
                  <a:schemeClr val="tx1"/>
                </a:solidFill>
              </a:rPr>
              <a:t>against other major currencies.</a:t>
            </a:r>
          </a:p>
          <a:p>
            <a:pPr marL="432000" indent="-432000">
              <a:buFont typeface="+mj-lt"/>
              <a:buAutoNum type="arabicPeriod"/>
            </a:pPr>
            <a:r>
              <a:rPr lang="en-US" sz="2200" noProof="0" dirty="0">
                <a:solidFill>
                  <a:schemeClr val="tx1"/>
                </a:solidFill>
              </a:rPr>
              <a:t>Twenty countries in Europe have adopted a common </a:t>
            </a:r>
            <a:r>
              <a:rPr lang="en-US" sz="2200" b="1" noProof="0" dirty="0">
                <a:solidFill>
                  <a:schemeClr val="tx1"/>
                </a:solidFill>
              </a:rPr>
              <a:t>single European currency</a:t>
            </a:r>
            <a:r>
              <a:rPr lang="en-US" sz="2200" noProof="0" dirty="0">
                <a:solidFill>
                  <a:schemeClr val="tx1"/>
                </a:solidFill>
              </a:rPr>
              <a:t>, the </a:t>
            </a:r>
            <a:r>
              <a:rPr lang="en-US" sz="2200" b="1" noProof="0" dirty="0">
                <a:solidFill>
                  <a:schemeClr val="tx1"/>
                </a:solidFill>
              </a:rPr>
              <a:t>euro</a:t>
            </a:r>
            <a:r>
              <a:rPr lang="en-US" sz="2200" noProof="0" dirty="0">
                <a:solidFill>
                  <a:schemeClr val="tx1"/>
                </a:solidFill>
              </a:rPr>
              <a:t>.</a:t>
            </a:r>
          </a:p>
          <a:p>
            <a:pPr marL="432000" indent="-432000">
              <a:buFont typeface="+mj-lt"/>
              <a:buAutoNum type="arabicPeriod"/>
            </a:pPr>
            <a:r>
              <a:rPr lang="en-US" sz="2200" noProof="0" dirty="0">
                <a:solidFill>
                  <a:schemeClr val="tx1"/>
                </a:solidFill>
              </a:rPr>
              <a:t>Some developing countries have attempted to keep their currencies’ exchange rates </a:t>
            </a:r>
            <a:r>
              <a:rPr lang="en-US" sz="2200" b="1" noProof="0" dirty="0">
                <a:solidFill>
                  <a:schemeClr val="tx1"/>
                </a:solidFill>
              </a:rPr>
              <a:t>fixed against the $U</a:t>
            </a:r>
            <a:r>
              <a:rPr lang="en-US" sz="100" b="1" noProof="0" dirty="0">
                <a:solidFill>
                  <a:schemeClr val="tx1"/>
                </a:solidFill>
              </a:rPr>
              <a:t> </a:t>
            </a:r>
            <a:r>
              <a:rPr lang="en-US" sz="2200" b="1" noProof="0" dirty="0">
                <a:solidFill>
                  <a:schemeClr val="tx1"/>
                </a:solidFill>
              </a:rPr>
              <a:t>S </a:t>
            </a:r>
            <a:r>
              <a:rPr lang="en-US" sz="2200" noProof="0" dirty="0">
                <a:solidFill>
                  <a:schemeClr val="tx1"/>
                </a:solidFill>
              </a:rPr>
              <a:t>or some other currency, a process known as </a:t>
            </a:r>
            <a:r>
              <a:rPr lang="en-US" sz="2200" b="1" noProof="0" dirty="0">
                <a:solidFill>
                  <a:schemeClr val="tx1"/>
                </a:solidFill>
              </a:rPr>
              <a:t>pegging</a:t>
            </a:r>
            <a:r>
              <a:rPr lang="en-US" sz="2200" noProof="0" dirty="0">
                <a:solidFill>
                  <a:schemeClr val="tx1"/>
                </a:solidFill>
              </a:rPr>
              <a:t>.</a:t>
            </a:r>
          </a:p>
        </p:txBody>
      </p:sp>
      <p:sp>
        <p:nvSpPr>
          <p:cNvPr id="5" name="Content Placeholder 4"/>
          <p:cNvSpPr>
            <a:spLocks noGrp="1"/>
          </p:cNvSpPr>
          <p:nvPr>
            <p:ph sz="quarter" idx="14"/>
          </p:nvPr>
        </p:nvSpPr>
        <p:spPr>
          <a:xfrm>
            <a:off x="457200" y="5191896"/>
            <a:ext cx="8229600" cy="843148"/>
          </a:xfrm>
        </p:spPr>
        <p:txBody>
          <a:bodyPr/>
          <a:lstStyle/>
          <a:p>
            <a:pPr marL="432" indent="0">
              <a:spcBef>
                <a:spcPts val="600"/>
              </a:spcBef>
              <a:buNone/>
            </a:pPr>
            <a:r>
              <a:rPr lang="en-US" sz="2200" noProof="0" dirty="0">
                <a:solidFill>
                  <a:schemeClr val="tx1"/>
                </a:solidFill>
              </a:rPr>
              <a:t>Each of these aspects has important consequences, and we will examine them in turn.</a:t>
            </a:r>
          </a:p>
        </p:txBody>
      </p:sp>
    </p:spTree>
    <p:extLst>
      <p:ext uri="{BB962C8B-B14F-4D97-AF65-F5344CB8AC3E}">
        <p14:creationId xmlns:p14="http://schemas.microsoft.com/office/powerpoint/2010/main" val="3782061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464731" cy="1097279"/>
          </a:xfrm>
        </p:spPr>
        <p:txBody>
          <a:bodyPr/>
          <a:lstStyle/>
          <a:p>
            <a:r>
              <a:rPr lang="en-US" sz="3000" noProof="0" dirty="0"/>
              <a:t>Figure 18.4 The U.S. Dollar’s Trade-Weighted Exchange Rate</a:t>
            </a:r>
          </a:p>
        </p:txBody>
      </p:sp>
      <p:pic>
        <p:nvPicPr>
          <p:cNvPr id="7" name="Picture 6" descr="The line graph depicts the U S dollar’s trade weighted exchange rate between 1973 and 2023. For long description in Notes pane, press F6.">
            <a:extLst>
              <a:ext uri="{FF2B5EF4-FFF2-40B4-BE49-F238E27FC236}">
                <a16:creationId xmlns:a16="http://schemas.microsoft.com/office/drawing/2014/main" id="{9D3D60D7-EBB0-DD7E-0169-7F8C7EB27BC1}"/>
              </a:ext>
            </a:extLst>
          </p:cNvPr>
          <p:cNvPicPr>
            <a:picLocks noChangeAspect="1"/>
          </p:cNvPicPr>
          <p:nvPr/>
        </p:nvPicPr>
        <p:blipFill>
          <a:blip r:embed="rId3"/>
          <a:stretch>
            <a:fillRect/>
          </a:stretch>
        </p:blipFill>
        <p:spPr>
          <a:xfrm>
            <a:off x="1308753" y="1555254"/>
            <a:ext cx="6526493" cy="2740701"/>
          </a:xfrm>
          <a:prstGeom prst="rect">
            <a:avLst/>
          </a:prstGeom>
        </p:spPr>
      </p:pic>
      <p:sp>
        <p:nvSpPr>
          <p:cNvPr id="9" name="Content Placeholder 8"/>
          <p:cNvSpPr>
            <a:spLocks noGrp="1"/>
          </p:cNvSpPr>
          <p:nvPr>
            <p:ph sz="quarter" idx="15"/>
          </p:nvPr>
        </p:nvSpPr>
        <p:spPr>
          <a:xfrm>
            <a:off x="468313" y="4538559"/>
            <a:ext cx="8218487" cy="1770166"/>
          </a:xfrm>
        </p:spPr>
        <p:txBody>
          <a:bodyPr/>
          <a:lstStyle/>
          <a:p>
            <a:pPr marL="432" indent="0">
              <a:buNone/>
            </a:pPr>
            <a:r>
              <a:rPr lang="en-US" sz="1800" noProof="0" dirty="0"/>
              <a:t>The Bretton Woods system of fixed exchange rates ended in 19</a:t>
            </a:r>
            <a:r>
              <a:rPr lang="en-US" sz="100" noProof="0" dirty="0"/>
              <a:t> </a:t>
            </a:r>
            <a:r>
              <a:rPr lang="en-US" sz="1800" noProof="0" dirty="0"/>
              <a:t>73. Since then, the value of the $U S (in terms of how many units of foreign currency one U.S. dollar can buy) has floated.</a:t>
            </a:r>
          </a:p>
          <a:p>
            <a:r>
              <a:rPr lang="en-US" sz="1800" noProof="0" dirty="0"/>
              <a:t>The graph shows how the value of the U.S. dollar has changed relative to the currencies of our trading partners.</a:t>
            </a:r>
          </a:p>
        </p:txBody>
      </p:sp>
    </p:spTree>
    <p:extLst>
      <p:ext uri="{BB962C8B-B14F-4D97-AF65-F5344CB8AC3E}">
        <p14:creationId xmlns:p14="http://schemas.microsoft.com/office/powerpoint/2010/main" val="107073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fade">
                                      <p:cBhvr>
                                        <p:cTn id="15"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229600" cy="1077400"/>
          </a:xfrm>
        </p:spPr>
        <p:txBody>
          <a:bodyPr/>
          <a:lstStyle/>
          <a:p>
            <a:r>
              <a:rPr lang="en-US" noProof="0" dirty="0"/>
              <a:t>The Euro</a:t>
            </a:r>
          </a:p>
        </p:txBody>
      </p:sp>
      <p:sp>
        <p:nvSpPr>
          <p:cNvPr id="4" name="Content Placeholder 3"/>
          <p:cNvSpPr>
            <a:spLocks noGrp="1"/>
          </p:cNvSpPr>
          <p:nvPr>
            <p:ph sz="quarter" idx="13"/>
          </p:nvPr>
        </p:nvSpPr>
        <p:spPr>
          <a:xfrm>
            <a:off x="504498" y="1552928"/>
            <a:ext cx="8229600" cy="1978548"/>
          </a:xfrm>
        </p:spPr>
        <p:txBody>
          <a:bodyPr/>
          <a:lstStyle/>
          <a:p>
            <a:pPr marL="432" indent="0">
              <a:spcBef>
                <a:spcPts val="600"/>
              </a:spcBef>
              <a:buNone/>
            </a:pPr>
            <a:r>
              <a:rPr lang="en-US" sz="2200" noProof="0" dirty="0"/>
              <a:t>In part to encourage international trade, 12 European countries decided to adopt a common currency—the</a:t>
            </a:r>
            <a:r>
              <a:rPr lang="en-US" sz="2200" b="1" noProof="0" dirty="0"/>
              <a:t> euro</a:t>
            </a:r>
            <a:r>
              <a:rPr lang="en-US" sz="2200" noProof="0" dirty="0"/>
              <a:t>—in 19</a:t>
            </a:r>
            <a:r>
              <a:rPr lang="en-US" sz="100" noProof="0" dirty="0"/>
              <a:t> </a:t>
            </a:r>
            <a:r>
              <a:rPr lang="en-US" sz="2200" noProof="0" dirty="0"/>
              <a:t>99.</a:t>
            </a:r>
          </a:p>
          <a:p>
            <a:pPr>
              <a:spcBef>
                <a:spcPts val="1000"/>
              </a:spcBef>
            </a:pPr>
            <a:r>
              <a:rPr lang="en-US" sz="2200" noProof="0" dirty="0"/>
              <a:t>The exchange rates of their currencies—the French franc, the Spanish peseta, the German mark, etc.—were permanently fixed against one another.</a:t>
            </a:r>
          </a:p>
        </p:txBody>
      </p:sp>
      <p:sp>
        <p:nvSpPr>
          <p:cNvPr id="5" name="Content Placeholder 4"/>
          <p:cNvSpPr>
            <a:spLocks noGrp="1"/>
          </p:cNvSpPr>
          <p:nvPr>
            <p:ph sz="quarter" idx="14"/>
          </p:nvPr>
        </p:nvSpPr>
        <p:spPr>
          <a:xfrm>
            <a:off x="457200" y="3684457"/>
            <a:ext cx="8229600" cy="1681173"/>
          </a:xfrm>
        </p:spPr>
        <p:txBody>
          <a:bodyPr/>
          <a:lstStyle/>
          <a:p>
            <a:pPr marL="432" indent="0">
              <a:spcBef>
                <a:spcPts val="600"/>
              </a:spcBef>
              <a:buNone/>
            </a:pPr>
            <a:r>
              <a:rPr lang="en-US" sz="2200" noProof="0" dirty="0"/>
              <a:t>In 2002, the euro currency went into circulation, and the domestic currencies were withdrawn from circulation.</a:t>
            </a:r>
          </a:p>
          <a:p>
            <a:pPr>
              <a:spcBef>
                <a:spcPts val="1000"/>
              </a:spcBef>
            </a:pPr>
            <a:r>
              <a:rPr lang="en-US" sz="2200" noProof="0" dirty="0"/>
              <a:t>By 2023, 20 out of the 27 European Union nations had adopted the euro as their currency.</a:t>
            </a:r>
          </a:p>
        </p:txBody>
      </p:sp>
    </p:spTree>
    <p:extLst>
      <p:ext uri="{BB962C8B-B14F-4D97-AF65-F5344CB8AC3E}">
        <p14:creationId xmlns:p14="http://schemas.microsoft.com/office/powerpoint/2010/main" val="3466575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600"/>
              </a:spcBef>
            </a:pPr>
            <a:r>
              <a:rPr lang="en-US" noProof="0" dirty="0">
                <a:solidFill>
                  <a:schemeClr val="tx2"/>
                </a:solidFill>
              </a:rPr>
              <a:t>Pegging against the Dollar</a:t>
            </a:r>
          </a:p>
        </p:txBody>
      </p:sp>
      <p:sp>
        <p:nvSpPr>
          <p:cNvPr id="4" name="Content Placeholder 3"/>
          <p:cNvSpPr>
            <a:spLocks noGrp="1"/>
          </p:cNvSpPr>
          <p:nvPr>
            <p:ph sz="quarter" idx="13"/>
          </p:nvPr>
        </p:nvSpPr>
        <p:spPr>
          <a:xfrm>
            <a:off x="457200" y="1556327"/>
            <a:ext cx="8229600" cy="2264111"/>
          </a:xfrm>
        </p:spPr>
        <p:txBody>
          <a:bodyPr/>
          <a:lstStyle/>
          <a:p>
            <a:pPr marL="432" indent="0">
              <a:spcBef>
                <a:spcPts val="600"/>
              </a:spcBef>
              <a:buNone/>
            </a:pPr>
            <a:r>
              <a:rPr lang="en-US" sz="2000" noProof="0" dirty="0"/>
              <a:t>Some developing countries have attempted to keep their exchange rates fixed against the $U</a:t>
            </a:r>
            <a:r>
              <a:rPr lang="en-US" sz="100" noProof="0" dirty="0"/>
              <a:t> </a:t>
            </a:r>
            <a:r>
              <a:rPr lang="en-US" sz="2000" noProof="0" dirty="0"/>
              <a:t>S or other currencies, an action known as </a:t>
            </a:r>
            <a:r>
              <a:rPr lang="en-US" sz="2000" b="1" noProof="0" dirty="0"/>
              <a:t>pegging</a:t>
            </a:r>
            <a:r>
              <a:rPr lang="en-US" sz="2000" noProof="0" dirty="0"/>
              <a:t>.</a:t>
            </a:r>
          </a:p>
          <a:p>
            <a:pPr marL="432" indent="0">
              <a:spcBef>
                <a:spcPts val="600"/>
              </a:spcBef>
              <a:buNone/>
            </a:pPr>
            <a:r>
              <a:rPr lang="en-US" sz="2000" noProof="0" dirty="0"/>
              <a:t>Advantages:</a:t>
            </a:r>
          </a:p>
          <a:p>
            <a:pPr>
              <a:spcBef>
                <a:spcPts val="600"/>
              </a:spcBef>
            </a:pPr>
            <a:r>
              <a:rPr lang="en-US" sz="2000" noProof="0" dirty="0"/>
              <a:t>Easier planning for firms</a:t>
            </a:r>
          </a:p>
          <a:p>
            <a:pPr>
              <a:spcBef>
                <a:spcPts val="600"/>
              </a:spcBef>
            </a:pPr>
            <a:r>
              <a:rPr lang="en-US" sz="2000" noProof="0" dirty="0"/>
              <a:t>A more credible commitment to fighting inflation</a:t>
            </a:r>
          </a:p>
        </p:txBody>
      </p:sp>
      <p:sp>
        <p:nvSpPr>
          <p:cNvPr id="5" name="Content Placeholder 4"/>
          <p:cNvSpPr>
            <a:spLocks noGrp="1"/>
          </p:cNvSpPr>
          <p:nvPr>
            <p:ph sz="quarter" idx="14"/>
          </p:nvPr>
        </p:nvSpPr>
        <p:spPr>
          <a:xfrm>
            <a:off x="457200" y="3987290"/>
            <a:ext cx="8229600" cy="2050255"/>
          </a:xfrm>
        </p:spPr>
        <p:txBody>
          <a:bodyPr/>
          <a:lstStyle/>
          <a:p>
            <a:pPr marL="432" indent="0">
              <a:spcBef>
                <a:spcPts val="600"/>
              </a:spcBef>
              <a:buNone/>
            </a:pPr>
            <a:r>
              <a:rPr lang="en-US" sz="2000" noProof="0" dirty="0"/>
              <a:t>Disadvantages:</a:t>
            </a:r>
          </a:p>
          <a:p>
            <a:pPr>
              <a:spcBef>
                <a:spcPts val="600"/>
              </a:spcBef>
            </a:pPr>
            <a:r>
              <a:rPr lang="en-US" sz="2000" noProof="0" dirty="0"/>
              <a:t>Needing to support an under- or overvalued currency</a:t>
            </a:r>
          </a:p>
          <a:p>
            <a:pPr>
              <a:spcBef>
                <a:spcPts val="600"/>
              </a:spcBef>
            </a:pPr>
            <a:r>
              <a:rPr lang="en-US" sz="2000" noProof="0" dirty="0"/>
              <a:t>Potential for </a:t>
            </a:r>
            <a:r>
              <a:rPr lang="en-US" sz="2000" b="1" noProof="0" dirty="0"/>
              <a:t>destabilizing speculation </a:t>
            </a:r>
            <a:r>
              <a:rPr lang="en-US" sz="2000" noProof="0" dirty="0"/>
              <a:t>if speculators believe the currency will eventually appreciate or depreciate</a:t>
            </a:r>
          </a:p>
          <a:p>
            <a:pPr>
              <a:spcBef>
                <a:spcPts val="600"/>
              </a:spcBef>
            </a:pPr>
            <a:r>
              <a:rPr lang="en-US" sz="2000" noProof="0" dirty="0"/>
              <a:t>Difficulty in pursuing an independent monetary policy</a:t>
            </a:r>
          </a:p>
        </p:txBody>
      </p:sp>
    </p:spTree>
    <p:extLst>
      <p:ext uri="{BB962C8B-B14F-4D97-AF65-F5344CB8AC3E}">
        <p14:creationId xmlns:p14="http://schemas.microsoft.com/office/powerpoint/2010/main" val="698353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animEffect transition="in" filter="fade">
                                      <p:cBhvr>
                                        <p:cTn id="27" dur="500"/>
                                        <p:tgtEl>
                                          <p:spTgt spid="5">
                                            <p:txEl>
                                              <p:pRg st="1" end="1"/>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xEl>
                                              <p:pRg st="2" end="2"/>
                                            </p:txEl>
                                          </p:spTgt>
                                        </p:tgtEl>
                                        <p:attrNameLst>
                                          <p:attrName>style.visibility</p:attrName>
                                        </p:attrNameLst>
                                      </p:cBhvr>
                                      <p:to>
                                        <p:strVal val="visible"/>
                                      </p:to>
                                    </p:set>
                                    <p:animEffect transition="in" filter="fade">
                                      <p:cBhvr>
                                        <p:cTn id="31" dur="500"/>
                                        <p:tgtEl>
                                          <p:spTgt spid="5">
                                            <p:txEl>
                                              <p:pRg st="2" end="2"/>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5">
                                            <p:txEl>
                                              <p:pRg st="3" end="3"/>
                                            </p:txEl>
                                          </p:spTgt>
                                        </p:tgtEl>
                                        <p:attrNameLst>
                                          <p:attrName>style.visibility</p:attrName>
                                        </p:attrNameLst>
                                      </p:cBhvr>
                                      <p:to>
                                        <p:strVal val="visible"/>
                                      </p:to>
                                    </p:set>
                                    <p:animEffect transition="in" filter="fade">
                                      <p:cBhvr>
                                        <p:cTn id="35"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Decline in Pegging</a:t>
            </a:r>
          </a:p>
        </p:txBody>
      </p:sp>
      <p:sp>
        <p:nvSpPr>
          <p:cNvPr id="4" name="Content Placeholder 3"/>
          <p:cNvSpPr>
            <a:spLocks noGrp="1"/>
          </p:cNvSpPr>
          <p:nvPr>
            <p:ph sz="quarter" idx="13"/>
          </p:nvPr>
        </p:nvSpPr>
        <p:spPr>
          <a:xfrm>
            <a:off x="457200" y="1552575"/>
            <a:ext cx="8232128" cy="1606127"/>
          </a:xfrm>
        </p:spPr>
        <p:txBody>
          <a:bodyPr/>
          <a:lstStyle/>
          <a:p>
            <a:pPr marL="432" indent="0">
              <a:spcBef>
                <a:spcPts val="600"/>
              </a:spcBef>
              <a:buNone/>
            </a:pPr>
            <a:r>
              <a:rPr lang="en-US" sz="1800" noProof="0" dirty="0"/>
              <a:t>In the early 19</a:t>
            </a:r>
            <a:r>
              <a:rPr lang="en-US" sz="100" noProof="0" dirty="0"/>
              <a:t> </a:t>
            </a:r>
            <a:r>
              <a:rPr lang="en-US" sz="1800" noProof="0" dirty="0"/>
              <a:t>90s, several East Asian countries experienced </a:t>
            </a:r>
            <a:r>
              <a:rPr lang="en-US" sz="1800" b="1" noProof="0" dirty="0"/>
              <a:t>speculative attacks</a:t>
            </a:r>
            <a:r>
              <a:rPr lang="en-US" sz="1800" noProof="0" dirty="0"/>
              <a:t> on their currencies—including Thailand, South Korea, Indonesia, and Malaysia—leading them to abandon pegged exchange rates.</a:t>
            </a:r>
          </a:p>
          <a:p>
            <a:pPr>
              <a:spcBef>
                <a:spcPts val="600"/>
              </a:spcBef>
            </a:pPr>
            <a:r>
              <a:rPr lang="en-US" sz="1800" noProof="0" dirty="0"/>
              <a:t>Today, many countries have followed this trend, allowing a managed float of their currencies instead.</a:t>
            </a:r>
          </a:p>
        </p:txBody>
      </p:sp>
      <p:sp>
        <p:nvSpPr>
          <p:cNvPr id="5" name="Content Placeholder 4"/>
          <p:cNvSpPr>
            <a:spLocks noGrp="1"/>
          </p:cNvSpPr>
          <p:nvPr>
            <p:ph sz="quarter" idx="14"/>
          </p:nvPr>
        </p:nvSpPr>
        <p:spPr>
          <a:xfrm>
            <a:off x="457200" y="3269294"/>
            <a:ext cx="8232128" cy="1728592"/>
          </a:xfrm>
        </p:spPr>
        <p:txBody>
          <a:bodyPr/>
          <a:lstStyle/>
          <a:p>
            <a:pPr marL="432" indent="0">
              <a:spcBef>
                <a:spcPts val="600"/>
              </a:spcBef>
              <a:buNone/>
            </a:pPr>
            <a:r>
              <a:rPr lang="en-US" sz="1800" noProof="0" dirty="0"/>
              <a:t>Some countries maintain pegged exchange rates:</a:t>
            </a:r>
          </a:p>
          <a:p>
            <a:pPr>
              <a:spcBef>
                <a:spcPts val="600"/>
              </a:spcBef>
            </a:pPr>
            <a:r>
              <a:rPr lang="en-US" sz="1800" noProof="0" dirty="0"/>
              <a:t>Several Caribbean countries, along with Saudi Arabia and other oil-exporting states, peg against the $U</a:t>
            </a:r>
            <a:r>
              <a:rPr lang="en-US" sz="100" noProof="0" dirty="0"/>
              <a:t> </a:t>
            </a:r>
            <a:r>
              <a:rPr lang="en-US" sz="1800" noProof="0" dirty="0"/>
              <a:t>S</a:t>
            </a:r>
          </a:p>
          <a:p>
            <a:pPr>
              <a:spcBef>
                <a:spcPts val="600"/>
              </a:spcBef>
            </a:pPr>
            <a:r>
              <a:rPr lang="en-US" sz="1800" noProof="0" dirty="0"/>
              <a:t>Several former French colonies in Africa pegged against the French franc and now do against the euro</a:t>
            </a:r>
          </a:p>
        </p:txBody>
      </p:sp>
      <p:sp>
        <p:nvSpPr>
          <p:cNvPr id="6" name="Content Placeholder 5"/>
          <p:cNvSpPr>
            <a:spLocks noGrp="1"/>
          </p:cNvSpPr>
          <p:nvPr>
            <p:ph sz="quarter" idx="15"/>
          </p:nvPr>
        </p:nvSpPr>
        <p:spPr>
          <a:xfrm>
            <a:off x="457200" y="5108478"/>
            <a:ext cx="8232128" cy="753703"/>
          </a:xfrm>
        </p:spPr>
        <p:txBody>
          <a:bodyPr/>
          <a:lstStyle/>
          <a:p>
            <a:pPr marL="432" indent="0">
              <a:buNone/>
            </a:pPr>
            <a:r>
              <a:rPr lang="en-US" sz="1800" noProof="0" dirty="0"/>
              <a:t>Most of these countries are small and primarily trade with the country to whose currency they peg.</a:t>
            </a:r>
          </a:p>
        </p:txBody>
      </p:sp>
    </p:spTree>
    <p:extLst>
      <p:ext uri="{BB962C8B-B14F-4D97-AF65-F5344CB8AC3E}">
        <p14:creationId xmlns:p14="http://schemas.microsoft.com/office/powerpoint/2010/main" val="2121422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Effect transition="in" filter="fade">
                                      <p:cBhvr>
                                        <p:cTn id="23" dur="500"/>
                                        <p:tgtEl>
                                          <p:spTgt spid="5">
                                            <p:txEl>
                                              <p:pRg st="2" end="2"/>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animEffect transition="in" filter="fade">
                                      <p:cBhvr>
                                        <p:cTn id="2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noProof="0" dirty="0"/>
              <a:t>Apply the Concept: The U.S. Dollar in the World Economy </a:t>
            </a:r>
            <a:r>
              <a:rPr lang="en-US" sz="2000" b="0" noProof="0" dirty="0"/>
              <a:t>(1 of 2)</a:t>
            </a:r>
            <a:endParaRPr lang="en-US" sz="2000" noProof="0" dirty="0"/>
          </a:p>
        </p:txBody>
      </p:sp>
      <p:sp>
        <p:nvSpPr>
          <p:cNvPr id="4" name="Content Placeholder 3"/>
          <p:cNvSpPr>
            <a:spLocks noGrp="1"/>
          </p:cNvSpPr>
          <p:nvPr>
            <p:ph sz="quarter" idx="13"/>
          </p:nvPr>
        </p:nvSpPr>
        <p:spPr>
          <a:xfrm>
            <a:off x="457200" y="1478689"/>
            <a:ext cx="3576181" cy="4827220"/>
          </a:xfrm>
        </p:spPr>
        <p:txBody>
          <a:bodyPr/>
          <a:lstStyle/>
          <a:p>
            <a:pPr marL="432" indent="0">
              <a:spcBef>
                <a:spcPts val="600"/>
              </a:spcBef>
              <a:buNone/>
            </a:pPr>
            <a:r>
              <a:rPr lang="en-US" sz="1800" noProof="0" dirty="0">
                <a:solidFill>
                  <a:schemeClr val="tx1"/>
                </a:solidFill>
              </a:rPr>
              <a:t>There are 180 national currencies in the world, and countries can keep </a:t>
            </a:r>
            <a:r>
              <a:rPr lang="en-US" sz="1800" b="1" noProof="0" dirty="0">
                <a:solidFill>
                  <a:schemeClr val="tx1"/>
                </a:solidFill>
              </a:rPr>
              <a:t>official foreign exchange reserves</a:t>
            </a:r>
            <a:r>
              <a:rPr lang="en-US" sz="1800" noProof="0" dirty="0">
                <a:solidFill>
                  <a:schemeClr val="tx1"/>
                </a:solidFill>
              </a:rPr>
              <a:t> in any of them, to conduct international transactions.</a:t>
            </a:r>
          </a:p>
          <a:p>
            <a:pPr marL="432" indent="0">
              <a:spcBef>
                <a:spcPts val="600"/>
              </a:spcBef>
              <a:buNone/>
            </a:pPr>
            <a:r>
              <a:rPr lang="en-US" sz="1800" noProof="0" dirty="0">
                <a:solidFill>
                  <a:schemeClr val="tx1"/>
                </a:solidFill>
              </a:rPr>
              <a:t>In practice, only a few are used; and a large majority of transactions and reserves use the U.S. dollar, though this majority has been gradually declining: it was 71 percent in 1999.</a:t>
            </a:r>
          </a:p>
          <a:p>
            <a:pPr marL="432" indent="0">
              <a:spcBef>
                <a:spcPts val="600"/>
              </a:spcBef>
              <a:buNone/>
            </a:pPr>
            <a:r>
              <a:rPr lang="en-US" sz="1800" noProof="0" dirty="0">
                <a:solidFill>
                  <a:schemeClr val="tx1"/>
                </a:solidFill>
              </a:rPr>
              <a:t>The figure shows official foreign exchange reserves across the world as of March 2023.</a:t>
            </a:r>
          </a:p>
        </p:txBody>
      </p:sp>
      <p:pic>
        <p:nvPicPr>
          <p:cNvPr id="8" name="Picture 7" descr="A pie diagram depicts the composition of official foreign exchange reserves by currency as of the end of March 2023. For long description in Notes pane, press F6.">
            <a:extLst>
              <a:ext uri="{FF2B5EF4-FFF2-40B4-BE49-F238E27FC236}">
                <a16:creationId xmlns:a16="http://schemas.microsoft.com/office/drawing/2014/main" id="{0A2397C5-682B-FE3D-F821-40DB46F8D2B4}"/>
              </a:ext>
            </a:extLst>
          </p:cNvPr>
          <p:cNvPicPr>
            <a:picLocks noChangeAspect="1"/>
          </p:cNvPicPr>
          <p:nvPr/>
        </p:nvPicPr>
        <p:blipFill>
          <a:blip r:embed="rId3"/>
          <a:stretch>
            <a:fillRect/>
          </a:stretch>
        </p:blipFill>
        <p:spPr>
          <a:xfrm>
            <a:off x="4561100" y="2001238"/>
            <a:ext cx="4151100" cy="2536256"/>
          </a:xfrm>
          <a:prstGeom prst="rect">
            <a:avLst/>
          </a:prstGeom>
        </p:spPr>
      </p:pic>
    </p:spTree>
    <p:extLst>
      <p:ext uri="{BB962C8B-B14F-4D97-AF65-F5344CB8AC3E}">
        <p14:creationId xmlns:p14="http://schemas.microsoft.com/office/powerpoint/2010/main" val="2442406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18.1 The Balance of Payments: Linking the United States to the International Economy</a:t>
            </a:r>
          </a:p>
        </p:txBody>
      </p:sp>
      <p:sp>
        <p:nvSpPr>
          <p:cNvPr id="4" name="Content Placeholder 3"/>
          <p:cNvSpPr>
            <a:spLocks noGrp="1"/>
          </p:cNvSpPr>
          <p:nvPr>
            <p:ph sz="quarter" idx="13"/>
          </p:nvPr>
        </p:nvSpPr>
        <p:spPr>
          <a:xfrm>
            <a:off x="457200" y="1576284"/>
            <a:ext cx="7395882" cy="528025"/>
          </a:xfrm>
        </p:spPr>
        <p:txBody>
          <a:bodyPr/>
          <a:lstStyle/>
          <a:p>
            <a:pPr marL="432" indent="0">
              <a:buNone/>
            </a:pPr>
            <a:r>
              <a:rPr lang="en-US" sz="2000" b="1" noProof="0" dirty="0"/>
              <a:t>Explain how the balance of payments is calculated.</a:t>
            </a:r>
          </a:p>
        </p:txBody>
      </p:sp>
      <p:sp>
        <p:nvSpPr>
          <p:cNvPr id="5" name="Content Placeholder 4"/>
          <p:cNvSpPr>
            <a:spLocks noGrp="1"/>
          </p:cNvSpPr>
          <p:nvPr>
            <p:ph sz="quarter" idx="14"/>
          </p:nvPr>
        </p:nvSpPr>
        <p:spPr>
          <a:xfrm>
            <a:off x="457200" y="2224250"/>
            <a:ext cx="8232128" cy="2588821"/>
          </a:xfrm>
        </p:spPr>
        <p:txBody>
          <a:bodyPr/>
          <a:lstStyle/>
          <a:p>
            <a:pPr marL="432" indent="0">
              <a:buNone/>
            </a:pPr>
            <a:r>
              <a:rPr lang="en-US" noProof="0" dirty="0"/>
              <a:t>Until now, we have mostly ignored the linkages among countries at the macroeconomic level.</a:t>
            </a:r>
          </a:p>
          <a:p>
            <a:pPr marL="432" indent="0">
              <a:buNone/>
            </a:pPr>
            <a:r>
              <a:rPr lang="en-US" noProof="0" dirty="0"/>
              <a:t>But countries are linked:</a:t>
            </a:r>
          </a:p>
          <a:p>
            <a:r>
              <a:rPr lang="en-US" noProof="0" dirty="0"/>
              <a:t>By trade in goods and services</a:t>
            </a:r>
          </a:p>
          <a:p>
            <a:r>
              <a:rPr lang="en-US" noProof="0" dirty="0"/>
              <a:t>By flows of financial investment</a:t>
            </a:r>
          </a:p>
        </p:txBody>
      </p:sp>
      <p:sp>
        <p:nvSpPr>
          <p:cNvPr id="7" name="Content Placeholder 6"/>
          <p:cNvSpPr>
            <a:spLocks noGrp="1"/>
          </p:cNvSpPr>
          <p:nvPr>
            <p:ph sz="quarter" idx="16"/>
          </p:nvPr>
        </p:nvSpPr>
        <p:spPr>
          <a:xfrm>
            <a:off x="457200" y="4976821"/>
            <a:ext cx="8232128" cy="1288095"/>
          </a:xfrm>
        </p:spPr>
        <p:txBody>
          <a:bodyPr/>
          <a:lstStyle/>
          <a:p>
            <a:pPr marL="432" indent="0">
              <a:buNone/>
            </a:pPr>
            <a:r>
              <a:rPr lang="en-US" noProof="0" dirty="0"/>
              <a:t>In this chapter, we will consider how these linkages work, and what the implications are for fiscal and monetary policy.</a:t>
            </a:r>
          </a:p>
        </p:txBody>
      </p:sp>
    </p:spTree>
    <p:extLst>
      <p:ext uri="{BB962C8B-B14F-4D97-AF65-F5344CB8AC3E}">
        <p14:creationId xmlns:p14="http://schemas.microsoft.com/office/powerpoint/2010/main" val="4155105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500"/>
                                        <p:tgtEl>
                                          <p:spTgt spid="5">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7"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noProof="0" dirty="0"/>
              <a:t>Apply the Concept: The U.S. Dollar in the World Economy </a:t>
            </a:r>
            <a:r>
              <a:rPr lang="en-US" sz="2000" b="0" noProof="0" dirty="0"/>
              <a:t>(2 of 2)</a:t>
            </a:r>
            <a:endParaRPr lang="en-US" sz="2000" noProof="0" dirty="0"/>
          </a:p>
        </p:txBody>
      </p:sp>
      <p:sp>
        <p:nvSpPr>
          <p:cNvPr id="4" name="Content Placeholder 3"/>
          <p:cNvSpPr>
            <a:spLocks noGrp="1"/>
          </p:cNvSpPr>
          <p:nvPr>
            <p:ph sz="quarter" idx="13"/>
          </p:nvPr>
        </p:nvSpPr>
        <p:spPr>
          <a:xfrm>
            <a:off x="457200" y="1556327"/>
            <a:ext cx="8229600" cy="2577262"/>
          </a:xfrm>
        </p:spPr>
        <p:txBody>
          <a:bodyPr/>
          <a:lstStyle/>
          <a:p>
            <a:pPr marL="432" indent="0">
              <a:buNone/>
            </a:pPr>
            <a:r>
              <a:rPr lang="en-US" sz="2000" noProof="0" dirty="0">
                <a:solidFill>
                  <a:schemeClr val="tx1"/>
                </a:solidFill>
              </a:rPr>
              <a:t>There are both advantages and disadvantages for the United States from having the dollar be the most important foreign reserve currency:</a:t>
            </a:r>
          </a:p>
          <a:p>
            <a:pPr marL="432" indent="0">
              <a:buNone/>
            </a:pPr>
            <a:r>
              <a:rPr lang="en-US" sz="2000" noProof="0" dirty="0">
                <a:solidFill>
                  <a:schemeClr val="tx1"/>
                </a:solidFill>
              </a:rPr>
              <a:t>Advantages:</a:t>
            </a:r>
          </a:p>
          <a:p>
            <a:r>
              <a:rPr lang="en-US" sz="2000" noProof="0" dirty="0">
                <a:solidFill>
                  <a:schemeClr val="tx1"/>
                </a:solidFill>
              </a:rPr>
              <a:t>Foreign holdings of U.S. dollars are effectively interest-free loans.</a:t>
            </a:r>
          </a:p>
          <a:p>
            <a:r>
              <a:rPr lang="en-US" sz="2000" noProof="0" dirty="0">
                <a:solidFill>
                  <a:schemeClr val="tx1"/>
                </a:solidFill>
              </a:rPr>
              <a:t>American firm and households can use U.S. currency around the world without having to convert to local currencies first.</a:t>
            </a:r>
          </a:p>
        </p:txBody>
      </p:sp>
      <p:sp>
        <p:nvSpPr>
          <p:cNvPr id="3" name="Content Placeholder 2"/>
          <p:cNvSpPr>
            <a:spLocks noGrp="1"/>
          </p:cNvSpPr>
          <p:nvPr>
            <p:ph sz="quarter" idx="14"/>
          </p:nvPr>
        </p:nvSpPr>
        <p:spPr>
          <a:xfrm>
            <a:off x="457200" y="4377267"/>
            <a:ext cx="8229600" cy="1334601"/>
          </a:xfrm>
        </p:spPr>
        <p:txBody>
          <a:bodyPr/>
          <a:lstStyle/>
          <a:p>
            <a:pPr marL="432" indent="0">
              <a:buNone/>
            </a:pPr>
            <a:r>
              <a:rPr lang="en-US" sz="2000" noProof="0" dirty="0">
                <a:solidFill>
                  <a:schemeClr val="tx1"/>
                </a:solidFill>
              </a:rPr>
              <a:t>Disadvantages:</a:t>
            </a:r>
          </a:p>
          <a:p>
            <a:r>
              <a:rPr lang="en-US" sz="2000" noProof="0" dirty="0">
                <a:solidFill>
                  <a:schemeClr val="tx1"/>
                </a:solidFill>
              </a:rPr>
              <a:t>The demand for U.S. dollars as reserves keeps the value of the U.S. dollar high, so U.S. exports are expensive for the rest of the world.</a:t>
            </a:r>
          </a:p>
        </p:txBody>
      </p:sp>
    </p:spTree>
    <p:extLst>
      <p:ext uri="{BB962C8B-B14F-4D97-AF65-F5344CB8AC3E}">
        <p14:creationId xmlns:p14="http://schemas.microsoft.com/office/powerpoint/2010/main" val="575279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animEffect transition="in" filter="fade">
                                      <p:cBhvr>
                                        <p:cTn id="2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18.4 The International Sector and National Saving and Investment</a:t>
            </a:r>
          </a:p>
        </p:txBody>
      </p:sp>
      <p:sp>
        <p:nvSpPr>
          <p:cNvPr id="4" name="Content Placeholder 3"/>
          <p:cNvSpPr>
            <a:spLocks noGrp="1"/>
          </p:cNvSpPr>
          <p:nvPr>
            <p:ph sz="quarter" idx="13"/>
          </p:nvPr>
        </p:nvSpPr>
        <p:spPr>
          <a:xfrm>
            <a:off x="485336" y="1563101"/>
            <a:ext cx="7282543" cy="476713"/>
          </a:xfrm>
        </p:spPr>
        <p:txBody>
          <a:bodyPr/>
          <a:lstStyle/>
          <a:p>
            <a:pPr marL="432" indent="0">
              <a:buNone/>
            </a:pPr>
            <a:r>
              <a:rPr lang="en-US" sz="2000" b="1" noProof="0" dirty="0"/>
              <a:t>Define and apply the saving and investment equation.</a:t>
            </a:r>
          </a:p>
        </p:txBody>
      </p:sp>
      <p:sp>
        <p:nvSpPr>
          <p:cNvPr id="5" name="Content Placeholder 4"/>
          <p:cNvSpPr>
            <a:spLocks noGrp="1"/>
          </p:cNvSpPr>
          <p:nvPr>
            <p:ph sz="quarter" idx="14"/>
          </p:nvPr>
        </p:nvSpPr>
        <p:spPr>
          <a:xfrm>
            <a:off x="457200" y="2138840"/>
            <a:ext cx="8232128" cy="771896"/>
          </a:xfrm>
        </p:spPr>
        <p:txBody>
          <a:bodyPr/>
          <a:lstStyle/>
          <a:p>
            <a:pPr marL="432" indent="0">
              <a:buNone/>
            </a:pPr>
            <a:r>
              <a:rPr lang="en-US" sz="2000" noProof="0" dirty="0"/>
              <a:t>When a country’s spending exceeds its income, it finances the difference by selling assets or by borrowing. So:</a:t>
            </a:r>
          </a:p>
        </p:txBody>
      </p:sp>
      <p:graphicFrame>
        <p:nvGraphicFramePr>
          <p:cNvPr id="8" name="Object 7" descr="Current account balance + Financial account balance = 0; Current account balance = negative Financial account balance">
            <a:extLst>
              <a:ext uri="{FF2B5EF4-FFF2-40B4-BE49-F238E27FC236}">
                <a16:creationId xmlns:a16="http://schemas.microsoft.com/office/drawing/2014/main" id="{BA738DA5-C7B8-4550-AD5F-9AC37AF8C3F9}"/>
              </a:ext>
            </a:extLst>
          </p:cNvPr>
          <p:cNvGraphicFramePr>
            <a:graphicFrameLocks noChangeAspect="1"/>
          </p:cNvGraphicFramePr>
          <p:nvPr>
            <p:extLst>
              <p:ext uri="{D42A27DB-BD31-4B8C-83A1-F6EECF244321}">
                <p14:modId xmlns:p14="http://schemas.microsoft.com/office/powerpoint/2010/main" val="1262473524"/>
              </p:ext>
            </p:extLst>
          </p:nvPr>
        </p:nvGraphicFramePr>
        <p:xfrm>
          <a:off x="1610840" y="3049526"/>
          <a:ext cx="5922321" cy="537883"/>
        </p:xfrm>
        <a:graphic>
          <a:graphicData uri="http://schemas.openxmlformats.org/presentationml/2006/ole">
            <mc:AlternateContent xmlns:mc="http://schemas.openxmlformats.org/markup-compatibility/2006">
              <mc:Choice xmlns:v="urn:schemas-microsoft-com:vml" Requires="v">
                <p:oleObj name="Equation" r:id="rId2" imgW="8127720" imgH="736560" progId="Equation.DSMT4">
                  <p:embed/>
                </p:oleObj>
              </mc:Choice>
              <mc:Fallback>
                <p:oleObj name="Equation" r:id="rId2" imgW="8127720" imgH="736560" progId="Equation.DSMT4">
                  <p:embed/>
                  <p:pic>
                    <p:nvPicPr>
                      <p:cNvPr id="8" name="Object 7" descr="Current account balance + Financial account balance = 0; Current account balance = negative Financial account balance">
                        <a:extLst>
                          <a:ext uri="{FF2B5EF4-FFF2-40B4-BE49-F238E27FC236}">
                            <a16:creationId xmlns:a16="http://schemas.microsoft.com/office/drawing/2014/main" id="{BA738DA5-C7B8-4550-AD5F-9AC37AF8C3F9}"/>
                          </a:ext>
                        </a:extLst>
                      </p:cNvPr>
                      <p:cNvPicPr/>
                      <p:nvPr/>
                    </p:nvPicPr>
                    <p:blipFill>
                      <a:blip r:embed="rId3"/>
                      <a:stretch>
                        <a:fillRect/>
                      </a:stretch>
                    </p:blipFill>
                    <p:spPr>
                      <a:xfrm>
                        <a:off x="1610840" y="3049526"/>
                        <a:ext cx="5922321" cy="537883"/>
                      </a:xfrm>
                      <a:prstGeom prst="rect">
                        <a:avLst/>
                      </a:prstGeom>
                    </p:spPr>
                  </p:pic>
                </p:oleObj>
              </mc:Fallback>
            </mc:AlternateContent>
          </a:graphicData>
        </a:graphic>
      </p:graphicFrame>
      <p:sp>
        <p:nvSpPr>
          <p:cNvPr id="6" name="Content Placeholder 5"/>
          <p:cNvSpPr>
            <a:spLocks noGrp="1"/>
          </p:cNvSpPr>
          <p:nvPr>
            <p:ph sz="quarter" idx="15"/>
          </p:nvPr>
        </p:nvSpPr>
        <p:spPr>
          <a:xfrm>
            <a:off x="457200" y="3795587"/>
            <a:ext cx="1134094" cy="479950"/>
          </a:xfrm>
        </p:spPr>
        <p:txBody>
          <a:bodyPr/>
          <a:lstStyle/>
          <a:p>
            <a:pPr marL="432" indent="0">
              <a:buNone/>
            </a:pPr>
            <a:r>
              <a:rPr lang="en-US" sz="2000" noProof="0" dirty="0"/>
              <a:t>That is,</a:t>
            </a:r>
          </a:p>
        </p:txBody>
      </p:sp>
      <p:graphicFrame>
        <p:nvGraphicFramePr>
          <p:cNvPr id="9" name="Object 8" descr="Net exports =  Net foreign investment">
            <a:extLst>
              <a:ext uri="{FF2B5EF4-FFF2-40B4-BE49-F238E27FC236}">
                <a16:creationId xmlns:a16="http://schemas.microsoft.com/office/drawing/2014/main" id="{209EBCB9-64C2-440B-9B5C-C140BC509B94}"/>
              </a:ext>
            </a:extLst>
          </p:cNvPr>
          <p:cNvGraphicFramePr>
            <a:graphicFrameLocks noChangeAspect="1"/>
          </p:cNvGraphicFramePr>
          <p:nvPr>
            <p:extLst>
              <p:ext uri="{D42A27DB-BD31-4B8C-83A1-F6EECF244321}">
                <p14:modId xmlns:p14="http://schemas.microsoft.com/office/powerpoint/2010/main" val="1178940929"/>
              </p:ext>
            </p:extLst>
          </p:nvPr>
        </p:nvGraphicFramePr>
        <p:xfrm>
          <a:off x="2445472" y="4200827"/>
          <a:ext cx="4253057" cy="279977"/>
        </p:xfrm>
        <a:graphic>
          <a:graphicData uri="http://schemas.openxmlformats.org/presentationml/2006/ole">
            <mc:AlternateContent xmlns:mc="http://schemas.openxmlformats.org/markup-compatibility/2006">
              <mc:Choice xmlns:v="urn:schemas-microsoft-com:vml" Requires="v">
                <p:oleObj name="Equation" r:id="rId4" imgW="5410080" imgH="355320" progId="Equation.DSMT4">
                  <p:embed/>
                </p:oleObj>
              </mc:Choice>
              <mc:Fallback>
                <p:oleObj name="Equation" r:id="rId4" imgW="5410080" imgH="355320" progId="Equation.DSMT4">
                  <p:embed/>
                  <p:pic>
                    <p:nvPicPr>
                      <p:cNvPr id="9" name="Object 8" descr="Net exports =  Net foreign investment">
                        <a:extLst>
                          <a:ext uri="{FF2B5EF4-FFF2-40B4-BE49-F238E27FC236}">
                            <a16:creationId xmlns:a16="http://schemas.microsoft.com/office/drawing/2014/main" id="{209EBCB9-64C2-440B-9B5C-C140BC509B94}"/>
                          </a:ext>
                        </a:extLst>
                      </p:cNvPr>
                      <p:cNvPicPr/>
                      <p:nvPr/>
                    </p:nvPicPr>
                    <p:blipFill>
                      <a:blip r:embed="rId5"/>
                      <a:stretch>
                        <a:fillRect/>
                      </a:stretch>
                    </p:blipFill>
                    <p:spPr>
                      <a:xfrm>
                        <a:off x="2445472" y="4200827"/>
                        <a:ext cx="4253057" cy="279977"/>
                      </a:xfrm>
                      <a:prstGeom prst="rect">
                        <a:avLst/>
                      </a:prstGeom>
                    </p:spPr>
                  </p:pic>
                </p:oleObj>
              </mc:Fallback>
            </mc:AlternateContent>
          </a:graphicData>
        </a:graphic>
      </p:graphicFrame>
      <p:sp>
        <p:nvSpPr>
          <p:cNvPr id="7" name="Content Placeholder 6"/>
          <p:cNvSpPr>
            <a:spLocks noGrp="1"/>
          </p:cNvSpPr>
          <p:nvPr>
            <p:ph sz="quarter" idx="16"/>
          </p:nvPr>
        </p:nvSpPr>
        <p:spPr>
          <a:xfrm>
            <a:off x="457200" y="4666027"/>
            <a:ext cx="8232128" cy="1602037"/>
          </a:xfrm>
        </p:spPr>
        <p:txBody>
          <a:bodyPr/>
          <a:lstStyle/>
          <a:p>
            <a:pPr marL="432" indent="0">
              <a:buNone/>
            </a:pPr>
            <a:r>
              <a:rPr lang="en-US" sz="2000" noProof="0" dirty="0"/>
              <a:t>When U.S. net exports are negative, U.S. net foreign investment is negative by the same amount.</a:t>
            </a:r>
          </a:p>
          <a:p>
            <a:r>
              <a:rPr lang="en-US" sz="2000" noProof="0" dirty="0"/>
              <a:t>China exports more than it imports, so each year, their net foreign investments must be positive and of the same amount.</a:t>
            </a:r>
          </a:p>
        </p:txBody>
      </p:sp>
    </p:spTree>
    <p:extLst>
      <p:ext uri="{BB962C8B-B14F-4D97-AF65-F5344CB8AC3E}">
        <p14:creationId xmlns:p14="http://schemas.microsoft.com/office/powerpoint/2010/main" val="1434835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7">
                                            <p:txEl>
                                              <p:pRg st="1" end="1"/>
                                            </p:txEl>
                                          </p:spTgt>
                                        </p:tgtEl>
                                        <p:attrNameLst>
                                          <p:attrName>style.visibility</p:attrName>
                                        </p:attrNameLst>
                                      </p:cBhvr>
                                      <p:to>
                                        <p:strVal val="visible"/>
                                      </p:to>
                                    </p:set>
                                    <p:animEffect transition="in" filter="fade">
                                      <p:cBhvr>
                                        <p:cTn id="31"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Domestic Saving/Investment and Net Foreign Investment</a:t>
            </a:r>
          </a:p>
        </p:txBody>
      </p:sp>
      <p:sp>
        <p:nvSpPr>
          <p:cNvPr id="4" name="Content Placeholder 3"/>
          <p:cNvSpPr>
            <a:spLocks noGrp="1"/>
          </p:cNvSpPr>
          <p:nvPr>
            <p:ph sz="quarter" idx="13"/>
          </p:nvPr>
        </p:nvSpPr>
        <p:spPr>
          <a:xfrm>
            <a:off x="457200" y="1552575"/>
            <a:ext cx="8232128" cy="537482"/>
          </a:xfrm>
        </p:spPr>
        <p:txBody>
          <a:bodyPr/>
          <a:lstStyle/>
          <a:p>
            <a:pPr marL="432" indent="0">
              <a:buNone/>
            </a:pPr>
            <a:r>
              <a:rPr lang="en-US" noProof="0" dirty="0"/>
              <a:t>Saving in an economy can be expressed as:</a:t>
            </a:r>
          </a:p>
        </p:txBody>
      </p:sp>
      <p:graphicFrame>
        <p:nvGraphicFramePr>
          <p:cNvPr id="8" name="Object 7" descr="National saving = Private saving + Public saving; S = S sub private plus S sub public.">
            <a:extLst>
              <a:ext uri="{FF2B5EF4-FFF2-40B4-BE49-F238E27FC236}">
                <a16:creationId xmlns:a16="http://schemas.microsoft.com/office/drawing/2014/main" id="{EE78386F-7381-4F08-920F-4246CFEC5CA9}"/>
              </a:ext>
            </a:extLst>
          </p:cNvPr>
          <p:cNvGraphicFramePr>
            <a:graphicFrameLocks noChangeAspect="1"/>
          </p:cNvGraphicFramePr>
          <p:nvPr>
            <p:extLst>
              <p:ext uri="{D42A27DB-BD31-4B8C-83A1-F6EECF244321}">
                <p14:modId xmlns:p14="http://schemas.microsoft.com/office/powerpoint/2010/main" val="1171236134"/>
              </p:ext>
            </p:extLst>
          </p:nvPr>
        </p:nvGraphicFramePr>
        <p:xfrm>
          <a:off x="1527078" y="2386840"/>
          <a:ext cx="6089650" cy="822325"/>
        </p:xfrm>
        <a:graphic>
          <a:graphicData uri="http://schemas.openxmlformats.org/presentationml/2006/ole">
            <mc:AlternateContent xmlns:mc="http://schemas.openxmlformats.org/markup-compatibility/2006">
              <mc:Choice xmlns:v="urn:schemas-microsoft-com:vml" Requires="v">
                <p:oleObj name="Equation" r:id="rId2" imgW="7518240" imgH="1015920" progId="Equation.DSMT4">
                  <p:embed/>
                </p:oleObj>
              </mc:Choice>
              <mc:Fallback>
                <p:oleObj name="Equation" r:id="rId2" imgW="7518240" imgH="1015920" progId="Equation.DSMT4">
                  <p:embed/>
                  <p:pic>
                    <p:nvPicPr>
                      <p:cNvPr id="8" name="Object 7" descr="National saving = Private saving + Public saving; S = S sub private plus S sub public.">
                        <a:extLst>
                          <a:ext uri="{FF2B5EF4-FFF2-40B4-BE49-F238E27FC236}">
                            <a16:creationId xmlns:a16="http://schemas.microsoft.com/office/drawing/2014/main" id="{EE78386F-7381-4F08-920F-4246CFEC5CA9}"/>
                          </a:ext>
                        </a:extLst>
                      </p:cNvPr>
                      <p:cNvPicPr/>
                      <p:nvPr/>
                    </p:nvPicPr>
                    <p:blipFill>
                      <a:blip r:embed="rId3"/>
                      <a:stretch>
                        <a:fillRect/>
                      </a:stretch>
                    </p:blipFill>
                    <p:spPr>
                      <a:xfrm>
                        <a:off x="1527078" y="2386840"/>
                        <a:ext cx="6089650" cy="822325"/>
                      </a:xfrm>
                      <a:prstGeom prst="rect">
                        <a:avLst/>
                      </a:prstGeom>
                    </p:spPr>
                  </p:pic>
                </p:oleObj>
              </mc:Fallback>
            </mc:AlternateContent>
          </a:graphicData>
        </a:graphic>
      </p:graphicFrame>
      <p:sp>
        <p:nvSpPr>
          <p:cNvPr id="5" name="Content Placeholder 4"/>
          <p:cNvSpPr>
            <a:spLocks noGrp="1"/>
          </p:cNvSpPr>
          <p:nvPr>
            <p:ph sz="quarter" idx="14"/>
          </p:nvPr>
        </p:nvSpPr>
        <p:spPr>
          <a:xfrm>
            <a:off x="596970" y="3601215"/>
            <a:ext cx="825875" cy="453481"/>
          </a:xfrm>
        </p:spPr>
        <p:txBody>
          <a:bodyPr lIns="0" tIns="0" rIns="0" bIns="0"/>
          <a:lstStyle/>
          <a:p>
            <a:pPr marL="432" indent="0">
              <a:buNone/>
            </a:pPr>
            <a:r>
              <a:rPr lang="en-US" noProof="0" dirty="0"/>
              <a:t>with:</a:t>
            </a:r>
          </a:p>
        </p:txBody>
      </p:sp>
      <p:graphicFrame>
        <p:nvGraphicFramePr>
          <p:cNvPr id="12" name="Object 11" descr="Private saving equals to National income minus Consumption minus Taxes">
            <a:extLst>
              <a:ext uri="{FF2B5EF4-FFF2-40B4-BE49-F238E27FC236}">
                <a16:creationId xmlns:a16="http://schemas.microsoft.com/office/drawing/2014/main" id="{EE78386F-7381-4F08-920F-4246CFEC5CA9}"/>
              </a:ext>
            </a:extLst>
          </p:cNvPr>
          <p:cNvGraphicFramePr>
            <a:graphicFrameLocks noChangeAspect="1"/>
          </p:cNvGraphicFramePr>
          <p:nvPr>
            <p:extLst>
              <p:ext uri="{D42A27DB-BD31-4B8C-83A1-F6EECF244321}">
                <p14:modId xmlns:p14="http://schemas.microsoft.com/office/powerpoint/2010/main" val="2504273679"/>
              </p:ext>
            </p:extLst>
          </p:nvPr>
        </p:nvGraphicFramePr>
        <p:xfrm>
          <a:off x="1946454" y="3691654"/>
          <a:ext cx="6937852" cy="316071"/>
        </p:xfrm>
        <a:graphic>
          <a:graphicData uri="http://schemas.openxmlformats.org/presentationml/2006/ole">
            <mc:AlternateContent xmlns:mc="http://schemas.openxmlformats.org/markup-compatibility/2006">
              <mc:Choice xmlns:v="urn:schemas-microsoft-com:vml" Requires="v">
                <p:oleObj name="Equation" r:id="rId4" imgW="7785000" imgH="355320" progId="Equation.DSMT4">
                  <p:embed/>
                </p:oleObj>
              </mc:Choice>
              <mc:Fallback>
                <p:oleObj name="Equation" r:id="rId4" imgW="7785000" imgH="355320" progId="Equation.DSMT4">
                  <p:embed/>
                  <p:pic>
                    <p:nvPicPr>
                      <p:cNvPr id="12" name="Object 11" descr="Private saving equals to National income minus Consumption minus Taxes">
                        <a:extLst>
                          <a:ext uri="{FF2B5EF4-FFF2-40B4-BE49-F238E27FC236}">
                            <a16:creationId xmlns:a16="http://schemas.microsoft.com/office/drawing/2014/main" id="{EE78386F-7381-4F08-920F-4246CFEC5CA9}"/>
                          </a:ext>
                        </a:extLst>
                      </p:cNvPr>
                      <p:cNvPicPr/>
                      <p:nvPr/>
                    </p:nvPicPr>
                    <p:blipFill>
                      <a:blip r:embed="rId5"/>
                      <a:stretch>
                        <a:fillRect/>
                      </a:stretch>
                    </p:blipFill>
                    <p:spPr>
                      <a:xfrm>
                        <a:off x="1946454" y="3691654"/>
                        <a:ext cx="6937852" cy="316071"/>
                      </a:xfrm>
                      <a:prstGeom prst="rect">
                        <a:avLst/>
                      </a:prstGeom>
                    </p:spPr>
                  </p:pic>
                </p:oleObj>
              </mc:Fallback>
            </mc:AlternateContent>
          </a:graphicData>
        </a:graphic>
      </p:graphicFrame>
      <p:graphicFrame>
        <p:nvGraphicFramePr>
          <p:cNvPr id="13" name="Object 12" descr="S sub private equals to Y minus C minus T">
            <a:extLst>
              <a:ext uri="{FF2B5EF4-FFF2-40B4-BE49-F238E27FC236}">
                <a16:creationId xmlns:a16="http://schemas.microsoft.com/office/drawing/2014/main" id="{EE78386F-7381-4F08-920F-4246CFEC5CA9}"/>
              </a:ext>
            </a:extLst>
          </p:cNvPr>
          <p:cNvGraphicFramePr>
            <a:graphicFrameLocks noChangeAspect="1"/>
          </p:cNvGraphicFramePr>
          <p:nvPr>
            <p:extLst>
              <p:ext uri="{D42A27DB-BD31-4B8C-83A1-F6EECF244321}">
                <p14:modId xmlns:p14="http://schemas.microsoft.com/office/powerpoint/2010/main" val="3238255041"/>
              </p:ext>
            </p:extLst>
          </p:nvPr>
        </p:nvGraphicFramePr>
        <p:xfrm>
          <a:off x="2959474" y="4226946"/>
          <a:ext cx="2105978" cy="371951"/>
        </p:xfrm>
        <a:graphic>
          <a:graphicData uri="http://schemas.openxmlformats.org/presentationml/2006/ole">
            <mc:AlternateContent xmlns:mc="http://schemas.openxmlformats.org/markup-compatibility/2006">
              <mc:Choice xmlns:v="urn:schemas-microsoft-com:vml" Requires="v">
                <p:oleObj name="Equation" r:id="rId6" imgW="2361960" imgH="419040" progId="Equation.DSMT4">
                  <p:embed/>
                </p:oleObj>
              </mc:Choice>
              <mc:Fallback>
                <p:oleObj name="Equation" r:id="rId6" imgW="2361960" imgH="419040" progId="Equation.DSMT4">
                  <p:embed/>
                  <p:pic>
                    <p:nvPicPr>
                      <p:cNvPr id="13" name="Object 12" descr="S sub private equals to Y minus C minus T">
                        <a:extLst>
                          <a:ext uri="{FF2B5EF4-FFF2-40B4-BE49-F238E27FC236}">
                            <a16:creationId xmlns:a16="http://schemas.microsoft.com/office/drawing/2014/main" id="{EE78386F-7381-4F08-920F-4246CFEC5CA9}"/>
                          </a:ext>
                        </a:extLst>
                      </p:cNvPr>
                      <p:cNvPicPr/>
                      <p:nvPr/>
                    </p:nvPicPr>
                    <p:blipFill>
                      <a:blip r:embed="rId7"/>
                      <a:stretch>
                        <a:fillRect/>
                      </a:stretch>
                    </p:blipFill>
                    <p:spPr>
                      <a:xfrm>
                        <a:off x="2959474" y="4226946"/>
                        <a:ext cx="2105978" cy="371951"/>
                      </a:xfrm>
                      <a:prstGeom prst="rect">
                        <a:avLst/>
                      </a:prstGeom>
                    </p:spPr>
                  </p:pic>
                </p:oleObj>
              </mc:Fallback>
            </mc:AlternateContent>
          </a:graphicData>
        </a:graphic>
      </p:graphicFrame>
      <p:sp>
        <p:nvSpPr>
          <p:cNvPr id="6" name="Content Placeholder 5"/>
          <p:cNvSpPr>
            <a:spLocks noGrp="1"/>
          </p:cNvSpPr>
          <p:nvPr>
            <p:ph sz="quarter" idx="15"/>
          </p:nvPr>
        </p:nvSpPr>
        <p:spPr>
          <a:xfrm>
            <a:off x="592302" y="5144434"/>
            <a:ext cx="750795" cy="437207"/>
          </a:xfrm>
        </p:spPr>
        <p:txBody>
          <a:bodyPr lIns="0" tIns="0" rIns="0" bIns="0"/>
          <a:lstStyle/>
          <a:p>
            <a:pPr marL="432" indent="0">
              <a:buNone/>
            </a:pPr>
            <a:r>
              <a:rPr lang="en-US" noProof="0" dirty="0"/>
              <a:t>and:</a:t>
            </a:r>
          </a:p>
        </p:txBody>
      </p:sp>
      <p:graphicFrame>
        <p:nvGraphicFramePr>
          <p:cNvPr id="14" name="Object 13" descr="Government savings equals to Taxes minus Government spending">
            <a:extLst>
              <a:ext uri="{FF2B5EF4-FFF2-40B4-BE49-F238E27FC236}">
                <a16:creationId xmlns:a16="http://schemas.microsoft.com/office/drawing/2014/main" id="{EE78386F-7381-4F08-920F-4246CFEC5CA9}"/>
              </a:ext>
            </a:extLst>
          </p:cNvPr>
          <p:cNvGraphicFramePr>
            <a:graphicFrameLocks noChangeAspect="1"/>
          </p:cNvGraphicFramePr>
          <p:nvPr>
            <p:extLst>
              <p:ext uri="{D42A27DB-BD31-4B8C-83A1-F6EECF244321}">
                <p14:modId xmlns:p14="http://schemas.microsoft.com/office/powerpoint/2010/main" val="1286903329"/>
              </p:ext>
            </p:extLst>
          </p:nvPr>
        </p:nvGraphicFramePr>
        <p:xfrm>
          <a:off x="1520408" y="5219202"/>
          <a:ext cx="6497796" cy="316072"/>
        </p:xfrm>
        <a:graphic>
          <a:graphicData uri="http://schemas.openxmlformats.org/presentationml/2006/ole">
            <mc:AlternateContent xmlns:mc="http://schemas.openxmlformats.org/markup-compatibility/2006">
              <mc:Choice xmlns:v="urn:schemas-microsoft-com:vml" Requires="v">
                <p:oleObj name="Equation" r:id="rId8" imgW="7289640" imgH="355320" progId="Equation.DSMT4">
                  <p:embed/>
                </p:oleObj>
              </mc:Choice>
              <mc:Fallback>
                <p:oleObj name="Equation" r:id="rId8" imgW="7289640" imgH="355320" progId="Equation.DSMT4">
                  <p:embed/>
                  <p:pic>
                    <p:nvPicPr>
                      <p:cNvPr id="14" name="Object 13" descr="Government savings equals to Taxes minus Government spending">
                        <a:extLst>
                          <a:ext uri="{FF2B5EF4-FFF2-40B4-BE49-F238E27FC236}">
                            <a16:creationId xmlns:a16="http://schemas.microsoft.com/office/drawing/2014/main" id="{EE78386F-7381-4F08-920F-4246CFEC5CA9}"/>
                          </a:ext>
                        </a:extLst>
                      </p:cNvPr>
                      <p:cNvPicPr/>
                      <p:nvPr/>
                    </p:nvPicPr>
                    <p:blipFill>
                      <a:blip r:embed="rId9"/>
                      <a:stretch>
                        <a:fillRect/>
                      </a:stretch>
                    </p:blipFill>
                    <p:spPr>
                      <a:xfrm>
                        <a:off x="1520408" y="5219202"/>
                        <a:ext cx="6497796" cy="316072"/>
                      </a:xfrm>
                      <a:prstGeom prst="rect">
                        <a:avLst/>
                      </a:prstGeom>
                    </p:spPr>
                  </p:pic>
                </p:oleObj>
              </mc:Fallback>
            </mc:AlternateContent>
          </a:graphicData>
        </a:graphic>
      </p:graphicFrame>
      <p:graphicFrame>
        <p:nvGraphicFramePr>
          <p:cNvPr id="16" name="Object 15" descr="S sub public equals to T minus G">
            <a:extLst>
              <a:ext uri="{FF2B5EF4-FFF2-40B4-BE49-F238E27FC236}">
                <a16:creationId xmlns:a16="http://schemas.microsoft.com/office/drawing/2014/main" id="{EE78386F-7381-4F08-920F-4246CFEC5CA9}"/>
              </a:ext>
            </a:extLst>
          </p:cNvPr>
          <p:cNvGraphicFramePr>
            <a:graphicFrameLocks noChangeAspect="1"/>
          </p:cNvGraphicFramePr>
          <p:nvPr>
            <p:extLst>
              <p:ext uri="{D42A27DB-BD31-4B8C-83A1-F6EECF244321}">
                <p14:modId xmlns:p14="http://schemas.microsoft.com/office/powerpoint/2010/main" val="3693524879"/>
              </p:ext>
            </p:extLst>
          </p:nvPr>
        </p:nvGraphicFramePr>
        <p:xfrm>
          <a:off x="3406406" y="5681376"/>
          <a:ext cx="1674653" cy="373698"/>
        </p:xfrm>
        <a:graphic>
          <a:graphicData uri="http://schemas.openxmlformats.org/presentationml/2006/ole">
            <mc:AlternateContent xmlns:mc="http://schemas.openxmlformats.org/markup-compatibility/2006">
              <mc:Choice xmlns:v="urn:schemas-microsoft-com:vml" Requires="v">
                <p:oleObj name="Equation" r:id="rId10" imgW="1879560" imgH="419040" progId="Equation.DSMT4">
                  <p:embed/>
                </p:oleObj>
              </mc:Choice>
              <mc:Fallback>
                <p:oleObj name="Equation" r:id="rId10" imgW="1879560" imgH="419040" progId="Equation.DSMT4">
                  <p:embed/>
                  <p:pic>
                    <p:nvPicPr>
                      <p:cNvPr id="16" name="Object 15" descr="S sub public equals to T minus G">
                        <a:extLst>
                          <a:ext uri="{FF2B5EF4-FFF2-40B4-BE49-F238E27FC236}">
                            <a16:creationId xmlns:a16="http://schemas.microsoft.com/office/drawing/2014/main" id="{EE78386F-7381-4F08-920F-4246CFEC5CA9}"/>
                          </a:ext>
                        </a:extLst>
                      </p:cNvPr>
                      <p:cNvPicPr/>
                      <p:nvPr/>
                    </p:nvPicPr>
                    <p:blipFill>
                      <a:blip r:embed="rId11"/>
                      <a:stretch>
                        <a:fillRect/>
                      </a:stretch>
                    </p:blipFill>
                    <p:spPr>
                      <a:xfrm>
                        <a:off x="3406406" y="5681376"/>
                        <a:ext cx="1674653" cy="373698"/>
                      </a:xfrm>
                      <a:prstGeom prst="rect">
                        <a:avLst/>
                      </a:prstGeom>
                    </p:spPr>
                  </p:pic>
                </p:oleObj>
              </mc:Fallback>
            </mc:AlternateContent>
          </a:graphicData>
        </a:graphic>
      </p:graphicFrame>
    </p:spTree>
    <p:extLst>
      <p:ext uri="{BB962C8B-B14F-4D97-AF65-F5344CB8AC3E}">
        <p14:creationId xmlns:p14="http://schemas.microsoft.com/office/powerpoint/2010/main" val="54551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animEffect transition="in" filter="fade">
                                      <p:cBhvr>
                                        <p:cTn id="27" dur="500"/>
                                        <p:tgtEl>
                                          <p:spTgt spid="6">
                                            <p:txEl>
                                              <p:pRg st="0" end="0"/>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noProof="0" dirty="0"/>
              <a:t>The Saving and Investment Equation</a:t>
            </a:r>
          </a:p>
        </p:txBody>
      </p:sp>
      <p:sp>
        <p:nvSpPr>
          <p:cNvPr id="4" name="Content Placeholder 3"/>
          <p:cNvSpPr>
            <a:spLocks noGrp="1"/>
          </p:cNvSpPr>
          <p:nvPr>
            <p:ph sz="quarter" idx="13"/>
          </p:nvPr>
        </p:nvSpPr>
        <p:spPr>
          <a:xfrm>
            <a:off x="551726" y="1552575"/>
            <a:ext cx="550863" cy="418729"/>
          </a:xfrm>
        </p:spPr>
        <p:txBody>
          <a:bodyPr lIns="0" tIns="0" rIns="0" bIns="0"/>
          <a:lstStyle/>
          <a:p>
            <a:pPr marL="432" indent="0">
              <a:buNone/>
            </a:pPr>
            <a:r>
              <a:rPr lang="en-US" sz="2000" noProof="0" dirty="0"/>
              <a:t>so:</a:t>
            </a:r>
          </a:p>
        </p:txBody>
      </p:sp>
      <p:graphicFrame>
        <p:nvGraphicFramePr>
          <p:cNvPr id="18" name="Object 17" descr="S = left bracket left parenthesis Y minus T right parenthesis minus C right bracket + left bracket T minus G right bracket.">
            <a:extLst>
              <a:ext uri="{FF2B5EF4-FFF2-40B4-BE49-F238E27FC236}">
                <a16:creationId xmlns:a16="http://schemas.microsoft.com/office/drawing/2014/main" id="{3EF490B7-C540-495D-A584-E969681F6387}"/>
              </a:ext>
            </a:extLst>
          </p:cNvPr>
          <p:cNvGraphicFramePr>
            <a:graphicFrameLocks noChangeAspect="1"/>
          </p:cNvGraphicFramePr>
          <p:nvPr>
            <p:extLst>
              <p:ext uri="{D42A27DB-BD31-4B8C-83A1-F6EECF244321}">
                <p14:modId xmlns:p14="http://schemas.microsoft.com/office/powerpoint/2010/main" val="1722413591"/>
              </p:ext>
            </p:extLst>
          </p:nvPr>
        </p:nvGraphicFramePr>
        <p:xfrm>
          <a:off x="2727901" y="1547219"/>
          <a:ext cx="2825750" cy="393989"/>
        </p:xfrm>
        <a:graphic>
          <a:graphicData uri="http://schemas.openxmlformats.org/presentationml/2006/ole">
            <mc:AlternateContent xmlns:mc="http://schemas.openxmlformats.org/markup-compatibility/2006">
              <mc:Choice xmlns:v="urn:schemas-microsoft-com:vml" Requires="v">
                <p:oleObj name="Equation" r:id="rId2" imgW="3466800" imgH="482400" progId="Equation.DSMT4">
                  <p:embed/>
                </p:oleObj>
              </mc:Choice>
              <mc:Fallback>
                <p:oleObj name="Equation" r:id="rId2" imgW="3466800" imgH="482400" progId="Equation.DSMT4">
                  <p:embed/>
                  <p:pic>
                    <p:nvPicPr>
                      <p:cNvPr id="18" name="Object 17" descr="S = left bracket left parenthesis Y minus T right parenthesis minus C right bracket + left bracket T minus G right bracket.">
                        <a:extLst>
                          <a:ext uri="{FF2B5EF4-FFF2-40B4-BE49-F238E27FC236}">
                            <a16:creationId xmlns:a16="http://schemas.microsoft.com/office/drawing/2014/main" id="{3EF490B7-C540-495D-A584-E969681F6387}"/>
                          </a:ext>
                        </a:extLst>
                      </p:cNvPr>
                      <p:cNvPicPr/>
                      <p:nvPr/>
                    </p:nvPicPr>
                    <p:blipFill>
                      <a:blip r:embed="rId3"/>
                      <a:stretch>
                        <a:fillRect/>
                      </a:stretch>
                    </p:blipFill>
                    <p:spPr>
                      <a:xfrm>
                        <a:off x="2727901" y="1547219"/>
                        <a:ext cx="2825750" cy="393989"/>
                      </a:xfrm>
                      <a:prstGeom prst="rect">
                        <a:avLst/>
                      </a:prstGeom>
                    </p:spPr>
                  </p:pic>
                </p:oleObj>
              </mc:Fallback>
            </mc:AlternateContent>
          </a:graphicData>
        </a:graphic>
      </p:graphicFrame>
      <p:sp>
        <p:nvSpPr>
          <p:cNvPr id="5" name="Content Placeholder 4"/>
          <p:cNvSpPr>
            <a:spLocks noGrp="1"/>
          </p:cNvSpPr>
          <p:nvPr>
            <p:ph sz="quarter" idx="14"/>
          </p:nvPr>
        </p:nvSpPr>
        <p:spPr>
          <a:xfrm>
            <a:off x="551726" y="2216772"/>
            <a:ext cx="550863" cy="383924"/>
          </a:xfrm>
        </p:spPr>
        <p:txBody>
          <a:bodyPr lIns="0" tIns="0" rIns="0" bIns="0"/>
          <a:lstStyle/>
          <a:p>
            <a:pPr marL="432" indent="0">
              <a:buNone/>
            </a:pPr>
            <a:r>
              <a:rPr lang="en-US" sz="2000" noProof="0" dirty="0"/>
              <a:t>but:</a:t>
            </a:r>
          </a:p>
        </p:txBody>
      </p:sp>
      <p:graphicFrame>
        <p:nvGraphicFramePr>
          <p:cNvPr id="19" name="Object 18" descr="Y = C + I + G + N X.">
            <a:extLst>
              <a:ext uri="{FF2B5EF4-FFF2-40B4-BE49-F238E27FC236}">
                <a16:creationId xmlns:a16="http://schemas.microsoft.com/office/drawing/2014/main" id="{12718AA1-0053-4539-8AA4-7DE37AC41C63}"/>
              </a:ext>
            </a:extLst>
          </p:cNvPr>
          <p:cNvGraphicFramePr>
            <a:graphicFrameLocks noChangeAspect="1"/>
          </p:cNvGraphicFramePr>
          <p:nvPr>
            <p:extLst>
              <p:ext uri="{D42A27DB-BD31-4B8C-83A1-F6EECF244321}">
                <p14:modId xmlns:p14="http://schemas.microsoft.com/office/powerpoint/2010/main" val="2505502691"/>
              </p:ext>
            </p:extLst>
          </p:nvPr>
        </p:nvGraphicFramePr>
        <p:xfrm>
          <a:off x="2727901" y="2244877"/>
          <a:ext cx="1987261" cy="238125"/>
        </p:xfrm>
        <a:graphic>
          <a:graphicData uri="http://schemas.openxmlformats.org/presentationml/2006/ole">
            <mc:AlternateContent xmlns:mc="http://schemas.openxmlformats.org/markup-compatibility/2006">
              <mc:Choice xmlns:v="urn:schemas-microsoft-com:vml" Requires="v">
                <p:oleObj name="Equation" r:id="rId4" imgW="2438280" imgH="291960" progId="Equation.DSMT4">
                  <p:embed/>
                </p:oleObj>
              </mc:Choice>
              <mc:Fallback>
                <p:oleObj name="Equation" r:id="rId4" imgW="2438280" imgH="291960" progId="Equation.DSMT4">
                  <p:embed/>
                  <p:pic>
                    <p:nvPicPr>
                      <p:cNvPr id="19" name="Object 18" descr="Y = C + I + G + N X.">
                        <a:extLst>
                          <a:ext uri="{FF2B5EF4-FFF2-40B4-BE49-F238E27FC236}">
                            <a16:creationId xmlns:a16="http://schemas.microsoft.com/office/drawing/2014/main" id="{12718AA1-0053-4539-8AA4-7DE37AC41C63}"/>
                          </a:ext>
                        </a:extLst>
                      </p:cNvPr>
                      <p:cNvPicPr/>
                      <p:nvPr/>
                    </p:nvPicPr>
                    <p:blipFill>
                      <a:blip r:embed="rId5"/>
                      <a:stretch>
                        <a:fillRect/>
                      </a:stretch>
                    </p:blipFill>
                    <p:spPr>
                      <a:xfrm>
                        <a:off x="2727901" y="2244877"/>
                        <a:ext cx="1987261" cy="238125"/>
                      </a:xfrm>
                      <a:prstGeom prst="rect">
                        <a:avLst/>
                      </a:prstGeom>
                    </p:spPr>
                  </p:pic>
                </p:oleObj>
              </mc:Fallback>
            </mc:AlternateContent>
          </a:graphicData>
        </a:graphic>
      </p:graphicFrame>
      <p:sp>
        <p:nvSpPr>
          <p:cNvPr id="6" name="Content Placeholder 5"/>
          <p:cNvSpPr>
            <a:spLocks noGrp="1"/>
          </p:cNvSpPr>
          <p:nvPr>
            <p:ph sz="quarter" idx="15"/>
          </p:nvPr>
        </p:nvSpPr>
        <p:spPr>
          <a:xfrm>
            <a:off x="551726" y="2953477"/>
            <a:ext cx="550863" cy="396780"/>
          </a:xfrm>
        </p:spPr>
        <p:txBody>
          <a:bodyPr lIns="0" tIns="0" rIns="0" bIns="0"/>
          <a:lstStyle/>
          <a:p>
            <a:pPr marL="432" indent="0">
              <a:buNone/>
            </a:pPr>
            <a:r>
              <a:rPr lang="en-US" sz="2000" noProof="0" dirty="0"/>
              <a:t>so:</a:t>
            </a:r>
          </a:p>
        </p:txBody>
      </p:sp>
      <p:graphicFrame>
        <p:nvGraphicFramePr>
          <p:cNvPr id="20" name="Object 19" descr="S = left bracket left parenthesis C + I + G + N X minus T right parenthesis minus C right bracket + left bracket T minus G right bracket.">
            <a:extLst>
              <a:ext uri="{FF2B5EF4-FFF2-40B4-BE49-F238E27FC236}">
                <a16:creationId xmlns:a16="http://schemas.microsoft.com/office/drawing/2014/main" id="{6848A245-306B-4A9B-B7A1-1331ADA58937}"/>
              </a:ext>
            </a:extLst>
          </p:cNvPr>
          <p:cNvGraphicFramePr>
            <a:graphicFrameLocks noChangeAspect="1"/>
          </p:cNvGraphicFramePr>
          <p:nvPr>
            <p:extLst>
              <p:ext uri="{D42A27DB-BD31-4B8C-83A1-F6EECF244321}">
                <p14:modId xmlns:p14="http://schemas.microsoft.com/office/powerpoint/2010/main" val="3812119049"/>
              </p:ext>
            </p:extLst>
          </p:nvPr>
        </p:nvGraphicFramePr>
        <p:xfrm>
          <a:off x="2727901" y="2875291"/>
          <a:ext cx="4159250" cy="392545"/>
        </p:xfrm>
        <a:graphic>
          <a:graphicData uri="http://schemas.openxmlformats.org/presentationml/2006/ole">
            <mc:AlternateContent xmlns:mc="http://schemas.openxmlformats.org/markup-compatibility/2006">
              <mc:Choice xmlns:v="urn:schemas-microsoft-com:vml" Requires="v">
                <p:oleObj name="Equation" r:id="rId6" imgW="5105160" imgH="482400" progId="Equation.DSMT4">
                  <p:embed/>
                </p:oleObj>
              </mc:Choice>
              <mc:Fallback>
                <p:oleObj name="Equation" r:id="rId6" imgW="5105160" imgH="482400" progId="Equation.DSMT4">
                  <p:embed/>
                  <p:pic>
                    <p:nvPicPr>
                      <p:cNvPr id="20" name="Object 19" descr="S = left bracket left parenthesis C + I + G + N X minus T right parenthesis minus C right bracket + left bracket T minus G right bracket.">
                        <a:extLst>
                          <a:ext uri="{FF2B5EF4-FFF2-40B4-BE49-F238E27FC236}">
                            <a16:creationId xmlns:a16="http://schemas.microsoft.com/office/drawing/2014/main" id="{6848A245-306B-4A9B-B7A1-1331ADA58937}"/>
                          </a:ext>
                        </a:extLst>
                      </p:cNvPr>
                      <p:cNvPicPr/>
                      <p:nvPr/>
                    </p:nvPicPr>
                    <p:blipFill>
                      <a:blip r:embed="rId7"/>
                      <a:stretch>
                        <a:fillRect/>
                      </a:stretch>
                    </p:blipFill>
                    <p:spPr>
                      <a:xfrm>
                        <a:off x="2727901" y="2875291"/>
                        <a:ext cx="4159250" cy="392545"/>
                      </a:xfrm>
                      <a:prstGeom prst="rect">
                        <a:avLst/>
                      </a:prstGeom>
                    </p:spPr>
                  </p:pic>
                </p:oleObj>
              </mc:Fallback>
            </mc:AlternateContent>
          </a:graphicData>
        </a:graphic>
      </p:graphicFrame>
      <p:graphicFrame>
        <p:nvGraphicFramePr>
          <p:cNvPr id="21" name="Object 20" descr="S = I + N X.">
            <a:extLst>
              <a:ext uri="{FF2B5EF4-FFF2-40B4-BE49-F238E27FC236}">
                <a16:creationId xmlns:a16="http://schemas.microsoft.com/office/drawing/2014/main" id="{35EFE8BD-241F-49B9-A0DF-70A377E418B9}"/>
              </a:ext>
            </a:extLst>
          </p:cNvPr>
          <p:cNvGraphicFramePr>
            <a:graphicFrameLocks noChangeAspect="1"/>
          </p:cNvGraphicFramePr>
          <p:nvPr>
            <p:extLst>
              <p:ext uri="{D42A27DB-BD31-4B8C-83A1-F6EECF244321}">
                <p14:modId xmlns:p14="http://schemas.microsoft.com/office/powerpoint/2010/main" val="4294683139"/>
              </p:ext>
            </p:extLst>
          </p:nvPr>
        </p:nvGraphicFramePr>
        <p:xfrm>
          <a:off x="2754290" y="3501542"/>
          <a:ext cx="1148773" cy="238125"/>
        </p:xfrm>
        <a:graphic>
          <a:graphicData uri="http://schemas.openxmlformats.org/presentationml/2006/ole">
            <mc:AlternateContent xmlns:mc="http://schemas.openxmlformats.org/markup-compatibility/2006">
              <mc:Choice xmlns:v="urn:schemas-microsoft-com:vml" Requires="v">
                <p:oleObj name="Equation" r:id="rId8" imgW="1409400" imgH="291960" progId="Equation.DSMT4">
                  <p:embed/>
                </p:oleObj>
              </mc:Choice>
              <mc:Fallback>
                <p:oleObj name="Equation" r:id="rId8" imgW="1409400" imgH="291960" progId="Equation.DSMT4">
                  <p:embed/>
                  <p:pic>
                    <p:nvPicPr>
                      <p:cNvPr id="21" name="Object 20" descr="S = I + N X.">
                        <a:extLst>
                          <a:ext uri="{FF2B5EF4-FFF2-40B4-BE49-F238E27FC236}">
                            <a16:creationId xmlns:a16="http://schemas.microsoft.com/office/drawing/2014/main" id="{35EFE8BD-241F-49B9-A0DF-70A377E418B9}"/>
                          </a:ext>
                        </a:extLst>
                      </p:cNvPr>
                      <p:cNvPicPr/>
                      <p:nvPr/>
                    </p:nvPicPr>
                    <p:blipFill>
                      <a:blip r:embed="rId9"/>
                      <a:stretch>
                        <a:fillRect/>
                      </a:stretch>
                    </p:blipFill>
                    <p:spPr>
                      <a:xfrm>
                        <a:off x="2754290" y="3501542"/>
                        <a:ext cx="1148773" cy="238125"/>
                      </a:xfrm>
                      <a:prstGeom prst="rect">
                        <a:avLst/>
                      </a:prstGeom>
                    </p:spPr>
                  </p:pic>
                </p:oleObj>
              </mc:Fallback>
            </mc:AlternateContent>
          </a:graphicData>
        </a:graphic>
      </p:graphicFrame>
      <p:sp>
        <p:nvSpPr>
          <p:cNvPr id="7" name="Content Placeholder 6"/>
          <p:cNvSpPr>
            <a:spLocks noGrp="1"/>
          </p:cNvSpPr>
          <p:nvPr>
            <p:ph sz="quarter" idx="16"/>
          </p:nvPr>
        </p:nvSpPr>
        <p:spPr>
          <a:xfrm>
            <a:off x="551726" y="3987343"/>
            <a:ext cx="6050478" cy="397583"/>
          </a:xfrm>
        </p:spPr>
        <p:txBody>
          <a:bodyPr lIns="0" tIns="0" rIns="0" bIns="0"/>
          <a:lstStyle/>
          <a:p>
            <a:pPr marL="432" indent="0">
              <a:buNone/>
            </a:pPr>
            <a:r>
              <a:rPr lang="en-US" sz="2000" noProof="0" dirty="0"/>
              <a:t>And since net exports equal net foreign investment,</a:t>
            </a:r>
          </a:p>
        </p:txBody>
      </p:sp>
      <p:graphicFrame>
        <p:nvGraphicFramePr>
          <p:cNvPr id="22" name="Object 21" descr="National saving = Investment + Net foreign investment">
            <a:extLst>
              <a:ext uri="{FF2B5EF4-FFF2-40B4-BE49-F238E27FC236}">
                <a16:creationId xmlns:a16="http://schemas.microsoft.com/office/drawing/2014/main" id="{4FFD0657-CE80-460B-8C0B-9B1CF85534C6}"/>
              </a:ext>
            </a:extLst>
          </p:cNvPr>
          <p:cNvGraphicFramePr>
            <a:graphicFrameLocks noChangeAspect="1"/>
          </p:cNvGraphicFramePr>
          <p:nvPr>
            <p:extLst>
              <p:ext uri="{D42A27DB-BD31-4B8C-83A1-F6EECF244321}">
                <p14:modId xmlns:p14="http://schemas.microsoft.com/office/powerpoint/2010/main" val="1555801386"/>
              </p:ext>
            </p:extLst>
          </p:nvPr>
        </p:nvGraphicFramePr>
        <p:xfrm>
          <a:off x="1374146" y="4524501"/>
          <a:ext cx="6368861" cy="311213"/>
        </p:xfrm>
        <a:graphic>
          <a:graphicData uri="http://schemas.openxmlformats.org/presentationml/2006/ole">
            <mc:AlternateContent xmlns:mc="http://schemas.openxmlformats.org/markup-compatibility/2006">
              <mc:Choice xmlns:v="urn:schemas-microsoft-com:vml" Requires="v">
                <p:oleObj name="Equation" r:id="rId10" imgW="7289640" imgH="355320" progId="Equation.DSMT4">
                  <p:embed/>
                </p:oleObj>
              </mc:Choice>
              <mc:Fallback>
                <p:oleObj name="Equation" r:id="rId10" imgW="7289640" imgH="355320" progId="Equation.DSMT4">
                  <p:embed/>
                  <p:pic>
                    <p:nvPicPr>
                      <p:cNvPr id="22" name="Object 21" descr="National saving = Investment + Net foreign investment">
                        <a:extLst>
                          <a:ext uri="{FF2B5EF4-FFF2-40B4-BE49-F238E27FC236}">
                            <a16:creationId xmlns:a16="http://schemas.microsoft.com/office/drawing/2014/main" id="{4FFD0657-CE80-460B-8C0B-9B1CF85534C6}"/>
                          </a:ext>
                        </a:extLst>
                      </p:cNvPr>
                      <p:cNvPicPr/>
                      <p:nvPr/>
                    </p:nvPicPr>
                    <p:blipFill>
                      <a:blip r:embed="rId11"/>
                      <a:stretch>
                        <a:fillRect/>
                      </a:stretch>
                    </p:blipFill>
                    <p:spPr>
                      <a:xfrm>
                        <a:off x="1374146" y="4524501"/>
                        <a:ext cx="6368861" cy="311213"/>
                      </a:xfrm>
                      <a:prstGeom prst="rect">
                        <a:avLst/>
                      </a:prstGeom>
                    </p:spPr>
                  </p:pic>
                </p:oleObj>
              </mc:Fallback>
            </mc:AlternateContent>
          </a:graphicData>
        </a:graphic>
      </p:graphicFrame>
      <p:graphicFrame>
        <p:nvGraphicFramePr>
          <p:cNvPr id="23" name="Object 22" descr="S = I + N F I.">
            <a:extLst>
              <a:ext uri="{FF2B5EF4-FFF2-40B4-BE49-F238E27FC236}">
                <a16:creationId xmlns:a16="http://schemas.microsoft.com/office/drawing/2014/main" id="{3EC73246-2453-49E8-A088-DCCBFE80ED6B}"/>
              </a:ext>
            </a:extLst>
          </p:cNvPr>
          <p:cNvGraphicFramePr>
            <a:graphicFrameLocks noChangeAspect="1"/>
          </p:cNvGraphicFramePr>
          <p:nvPr>
            <p:extLst>
              <p:ext uri="{D42A27DB-BD31-4B8C-83A1-F6EECF244321}">
                <p14:modId xmlns:p14="http://schemas.microsoft.com/office/powerpoint/2010/main" val="3603495085"/>
              </p:ext>
            </p:extLst>
          </p:nvPr>
        </p:nvGraphicFramePr>
        <p:xfrm>
          <a:off x="3002472" y="4947731"/>
          <a:ext cx="1314581" cy="262916"/>
        </p:xfrm>
        <a:graphic>
          <a:graphicData uri="http://schemas.openxmlformats.org/presentationml/2006/ole">
            <mc:AlternateContent xmlns:mc="http://schemas.openxmlformats.org/markup-compatibility/2006">
              <mc:Choice xmlns:v="urn:schemas-microsoft-com:vml" Requires="v">
                <p:oleObj name="Equation" r:id="rId12" imgW="1460160" imgH="291960" progId="Equation.DSMT4">
                  <p:embed/>
                </p:oleObj>
              </mc:Choice>
              <mc:Fallback>
                <p:oleObj name="Equation" r:id="rId12" imgW="1460160" imgH="291960" progId="Equation.DSMT4">
                  <p:embed/>
                  <p:pic>
                    <p:nvPicPr>
                      <p:cNvPr id="23" name="Object 22" descr="S = I + N F I.">
                        <a:extLst>
                          <a:ext uri="{FF2B5EF4-FFF2-40B4-BE49-F238E27FC236}">
                            <a16:creationId xmlns:a16="http://schemas.microsoft.com/office/drawing/2014/main" id="{3EC73246-2453-49E8-A088-DCCBFE80ED6B}"/>
                          </a:ext>
                        </a:extLst>
                      </p:cNvPr>
                      <p:cNvPicPr/>
                      <p:nvPr/>
                    </p:nvPicPr>
                    <p:blipFill>
                      <a:blip r:embed="rId13"/>
                      <a:stretch>
                        <a:fillRect/>
                      </a:stretch>
                    </p:blipFill>
                    <p:spPr>
                      <a:xfrm>
                        <a:off x="3002472" y="4947731"/>
                        <a:ext cx="1314581" cy="262916"/>
                      </a:xfrm>
                      <a:prstGeom prst="rect">
                        <a:avLst/>
                      </a:prstGeom>
                    </p:spPr>
                  </p:pic>
                </p:oleObj>
              </mc:Fallback>
            </mc:AlternateContent>
          </a:graphicData>
        </a:graphic>
      </p:graphicFrame>
      <p:sp>
        <p:nvSpPr>
          <p:cNvPr id="8" name="Content Placeholder 7"/>
          <p:cNvSpPr>
            <a:spLocks noGrp="1"/>
          </p:cNvSpPr>
          <p:nvPr>
            <p:ph sz="quarter" idx="17"/>
          </p:nvPr>
        </p:nvSpPr>
        <p:spPr>
          <a:xfrm>
            <a:off x="551726" y="5331833"/>
            <a:ext cx="8229600" cy="976891"/>
          </a:xfrm>
        </p:spPr>
        <p:txBody>
          <a:bodyPr lIns="0" tIns="0" rIns="0" bIns="0"/>
          <a:lstStyle/>
          <a:p>
            <a:pPr marL="432" indent="0">
              <a:buNone/>
            </a:pPr>
            <a:r>
              <a:rPr lang="en-US" sz="2000" noProof="0" dirty="0"/>
              <a:t>This is the </a:t>
            </a:r>
            <a:r>
              <a:rPr lang="en-US" sz="2000" b="1" noProof="0" dirty="0"/>
              <a:t>saving and investment equation</a:t>
            </a:r>
            <a:r>
              <a:rPr lang="en-US" sz="2000" noProof="0" dirty="0"/>
              <a:t>: An equation that shows that national saving is equal to domestic investment plus net foreign investment.</a:t>
            </a:r>
          </a:p>
        </p:txBody>
      </p:sp>
    </p:spTree>
    <p:extLst>
      <p:ext uri="{BB962C8B-B14F-4D97-AF65-F5344CB8AC3E}">
        <p14:creationId xmlns:p14="http://schemas.microsoft.com/office/powerpoint/2010/main" val="974658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500"/>
                                        <p:tgtEl>
                                          <p:spTgt spid="7">
                                            <p:txEl>
                                              <p:pRg st="0" end="0"/>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8">
                                            <p:txEl>
                                              <p:pRg st="0" end="0"/>
                                            </p:txEl>
                                          </p:spTgt>
                                        </p:tgtEl>
                                        <p:attrNameLst>
                                          <p:attrName>style.visibility</p:attrName>
                                        </p:attrNameLst>
                                      </p:cBhvr>
                                      <p:to>
                                        <p:strVal val="visible"/>
                                      </p:to>
                                    </p:set>
                                    <p:animEffect transition="in" filter="fade">
                                      <p:cBhvr>
                                        <p:cTn id="47"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Using the Saving and Investment Equation</a:t>
            </a:r>
          </a:p>
        </p:txBody>
      </p:sp>
      <p:graphicFrame>
        <p:nvGraphicFramePr>
          <p:cNvPr id="7" name="Object 6" descr="National saving = Investment + Net foreign investment">
            <a:extLst>
              <a:ext uri="{FF2B5EF4-FFF2-40B4-BE49-F238E27FC236}">
                <a16:creationId xmlns:a16="http://schemas.microsoft.com/office/drawing/2014/main" id="{5A88A1F6-C921-463E-9F4B-BA8117F0AB2A}"/>
              </a:ext>
            </a:extLst>
          </p:cNvPr>
          <p:cNvGraphicFramePr>
            <a:graphicFrameLocks noChangeAspect="1"/>
          </p:cNvGraphicFramePr>
          <p:nvPr>
            <p:extLst>
              <p:ext uri="{D42A27DB-BD31-4B8C-83A1-F6EECF244321}">
                <p14:modId xmlns:p14="http://schemas.microsoft.com/office/powerpoint/2010/main" val="3875937965"/>
              </p:ext>
            </p:extLst>
          </p:nvPr>
        </p:nvGraphicFramePr>
        <p:xfrm>
          <a:off x="1441450" y="1638729"/>
          <a:ext cx="6731000" cy="320675"/>
        </p:xfrm>
        <a:graphic>
          <a:graphicData uri="http://schemas.openxmlformats.org/presentationml/2006/ole">
            <mc:AlternateContent xmlns:mc="http://schemas.openxmlformats.org/markup-compatibility/2006">
              <mc:Choice xmlns:v="urn:schemas-microsoft-com:vml" Requires="v">
                <p:oleObj name="Equation" r:id="rId2" imgW="7403760" imgH="355320" progId="Equation.DSMT4">
                  <p:embed/>
                </p:oleObj>
              </mc:Choice>
              <mc:Fallback>
                <p:oleObj name="Equation" r:id="rId2" imgW="7403760" imgH="355320" progId="Equation.DSMT4">
                  <p:embed/>
                  <p:pic>
                    <p:nvPicPr>
                      <p:cNvPr id="7" name="Object 6" descr="National saving = Investment + Net foreign investment">
                        <a:extLst>
                          <a:ext uri="{FF2B5EF4-FFF2-40B4-BE49-F238E27FC236}">
                            <a16:creationId xmlns:a16="http://schemas.microsoft.com/office/drawing/2014/main" id="{5A88A1F6-C921-463E-9F4B-BA8117F0AB2A}"/>
                          </a:ext>
                        </a:extLst>
                      </p:cNvPr>
                      <p:cNvPicPr/>
                      <p:nvPr/>
                    </p:nvPicPr>
                    <p:blipFill>
                      <a:blip r:embed="rId3"/>
                      <a:stretch>
                        <a:fillRect/>
                      </a:stretch>
                    </p:blipFill>
                    <p:spPr>
                      <a:xfrm>
                        <a:off x="1441450" y="1638729"/>
                        <a:ext cx="6731000" cy="320675"/>
                      </a:xfrm>
                      <a:prstGeom prst="rect">
                        <a:avLst/>
                      </a:prstGeom>
                    </p:spPr>
                  </p:pic>
                </p:oleObj>
              </mc:Fallback>
            </mc:AlternateContent>
          </a:graphicData>
        </a:graphic>
      </p:graphicFrame>
      <p:sp>
        <p:nvSpPr>
          <p:cNvPr id="4" name="Content Placeholder 3"/>
          <p:cNvSpPr>
            <a:spLocks noGrp="1"/>
          </p:cNvSpPr>
          <p:nvPr>
            <p:ph sz="quarter" idx="13"/>
          </p:nvPr>
        </p:nvSpPr>
        <p:spPr>
          <a:xfrm>
            <a:off x="457199" y="2149434"/>
            <a:ext cx="8072847" cy="2072610"/>
          </a:xfrm>
        </p:spPr>
        <p:txBody>
          <a:bodyPr/>
          <a:lstStyle/>
          <a:p>
            <a:pPr marL="432" indent="0">
              <a:buNone/>
            </a:pPr>
            <a:r>
              <a:rPr lang="en-US" sz="2200" b="1" noProof="0" dirty="0">
                <a:solidFill>
                  <a:schemeClr val="tx1"/>
                </a:solidFill>
              </a:rPr>
              <a:t>Example: </a:t>
            </a:r>
            <a:r>
              <a:rPr lang="en-US" sz="2200" noProof="0" dirty="0">
                <a:solidFill>
                  <a:schemeClr val="tx1"/>
                </a:solidFill>
              </a:rPr>
              <a:t>If you save $1,000 and use it to buy a bond issued by Amazon, Amazon might use the $1,000 to help build a cloud computing facility in the United States (</a:t>
            </a:r>
            <a:r>
              <a:rPr lang="en-US" sz="2200" i="1" noProof="0" dirty="0">
                <a:solidFill>
                  <a:schemeClr val="tx1"/>
                </a:solidFill>
              </a:rPr>
              <a:t>I</a:t>
            </a:r>
            <a:r>
              <a:rPr lang="en-US" sz="2200" noProof="0" dirty="0">
                <a:solidFill>
                  <a:schemeClr val="tx1"/>
                </a:solidFill>
              </a:rPr>
              <a:t>), or for an internet site in China (</a:t>
            </a:r>
            <a:r>
              <a:rPr lang="en-US" sz="2200" i="1" noProof="0" dirty="0">
                <a:solidFill>
                  <a:schemeClr val="tx1"/>
                </a:solidFill>
              </a:rPr>
              <a:t>N</a:t>
            </a:r>
            <a:r>
              <a:rPr lang="en-US" sz="100" i="1" noProof="0" dirty="0">
                <a:solidFill>
                  <a:schemeClr val="tx1"/>
                </a:solidFill>
              </a:rPr>
              <a:t> </a:t>
            </a:r>
            <a:r>
              <a:rPr lang="en-US" sz="2200" i="1" noProof="0" dirty="0">
                <a:solidFill>
                  <a:schemeClr val="tx1"/>
                </a:solidFill>
              </a:rPr>
              <a:t>F</a:t>
            </a:r>
            <a:r>
              <a:rPr lang="en-US" sz="100" i="1" noProof="0" dirty="0">
                <a:solidFill>
                  <a:schemeClr val="tx1"/>
                </a:solidFill>
              </a:rPr>
              <a:t> </a:t>
            </a:r>
            <a:r>
              <a:rPr lang="en-US" sz="2200" i="1" noProof="0" dirty="0">
                <a:solidFill>
                  <a:schemeClr val="tx1"/>
                </a:solidFill>
              </a:rPr>
              <a:t>I</a:t>
            </a:r>
            <a:r>
              <a:rPr lang="en-US" sz="2200" noProof="0" dirty="0">
                <a:solidFill>
                  <a:schemeClr val="tx1"/>
                </a:solidFill>
              </a:rPr>
              <a:t>).</a:t>
            </a:r>
          </a:p>
          <a:p>
            <a:pPr marL="432" indent="0">
              <a:buNone/>
            </a:pPr>
            <a:r>
              <a:rPr lang="en-US" sz="2200" noProof="0" dirty="0">
                <a:solidFill>
                  <a:schemeClr val="tx1"/>
                </a:solidFill>
              </a:rPr>
              <a:t>A useful way to rewrite this identity is as:</a:t>
            </a:r>
          </a:p>
        </p:txBody>
      </p:sp>
      <p:graphicFrame>
        <p:nvGraphicFramePr>
          <p:cNvPr id="6" name="Object 5" descr="S minus I = N F I.">
            <a:extLst>
              <a:ext uri="{FF2B5EF4-FFF2-40B4-BE49-F238E27FC236}">
                <a16:creationId xmlns:a16="http://schemas.microsoft.com/office/drawing/2014/main" id="{1FE472B0-31BA-46B4-90E9-5C60DA001AC2}"/>
              </a:ext>
            </a:extLst>
          </p:cNvPr>
          <p:cNvGraphicFramePr>
            <a:graphicFrameLocks noChangeAspect="1"/>
          </p:cNvGraphicFramePr>
          <p:nvPr>
            <p:extLst>
              <p:ext uri="{D42A27DB-BD31-4B8C-83A1-F6EECF244321}">
                <p14:modId xmlns:p14="http://schemas.microsoft.com/office/powerpoint/2010/main" val="2192275057"/>
              </p:ext>
            </p:extLst>
          </p:nvPr>
        </p:nvGraphicFramePr>
        <p:xfrm>
          <a:off x="3870244" y="4360241"/>
          <a:ext cx="1403513" cy="285279"/>
        </p:xfrm>
        <a:graphic>
          <a:graphicData uri="http://schemas.openxmlformats.org/presentationml/2006/ole">
            <mc:AlternateContent xmlns:mc="http://schemas.openxmlformats.org/markup-compatibility/2006">
              <mc:Choice xmlns:v="urn:schemas-microsoft-com:vml" Requires="v">
                <p:oleObj name="Equation" r:id="rId4" imgW="1447560" imgH="291960" progId="Equation.DSMT4">
                  <p:embed/>
                </p:oleObj>
              </mc:Choice>
              <mc:Fallback>
                <p:oleObj name="Equation" r:id="rId4" imgW="1447560" imgH="291960" progId="Equation.DSMT4">
                  <p:embed/>
                  <p:pic>
                    <p:nvPicPr>
                      <p:cNvPr id="6" name="Object 5" descr="S minus I = N F I.">
                        <a:extLst>
                          <a:ext uri="{FF2B5EF4-FFF2-40B4-BE49-F238E27FC236}">
                            <a16:creationId xmlns:a16="http://schemas.microsoft.com/office/drawing/2014/main" id="{1FE472B0-31BA-46B4-90E9-5C60DA001AC2}"/>
                          </a:ext>
                        </a:extLst>
                      </p:cNvPr>
                      <p:cNvPicPr/>
                      <p:nvPr/>
                    </p:nvPicPr>
                    <p:blipFill>
                      <a:blip r:embed="rId5"/>
                      <a:stretch>
                        <a:fillRect/>
                      </a:stretch>
                    </p:blipFill>
                    <p:spPr>
                      <a:xfrm>
                        <a:off x="3870244" y="4360241"/>
                        <a:ext cx="1403513" cy="285279"/>
                      </a:xfrm>
                      <a:prstGeom prst="rect">
                        <a:avLst/>
                      </a:prstGeom>
                    </p:spPr>
                  </p:pic>
                </p:oleObj>
              </mc:Fallback>
            </mc:AlternateContent>
          </a:graphicData>
        </a:graphic>
      </p:graphicFrame>
      <p:sp>
        <p:nvSpPr>
          <p:cNvPr id="5" name="Content Placeholder 4"/>
          <p:cNvSpPr>
            <a:spLocks noGrp="1"/>
          </p:cNvSpPr>
          <p:nvPr>
            <p:ph sz="quarter" idx="14"/>
          </p:nvPr>
        </p:nvSpPr>
        <p:spPr>
          <a:xfrm>
            <a:off x="457200" y="4807162"/>
            <a:ext cx="8229600" cy="1178585"/>
          </a:xfrm>
        </p:spPr>
        <p:txBody>
          <a:bodyPr/>
          <a:lstStyle/>
          <a:p>
            <a:pPr marL="432" indent="0">
              <a:buNone/>
            </a:pPr>
            <a:r>
              <a:rPr lang="en-US" sz="2200" noProof="0" dirty="0">
                <a:solidFill>
                  <a:schemeClr val="tx1"/>
                </a:solidFill>
              </a:rPr>
              <a:t>This highlights the fact that if net foreign investment (i.e., net exports) is negative, then national saving must be less than domestic investment.</a:t>
            </a:r>
          </a:p>
        </p:txBody>
      </p:sp>
    </p:spTree>
    <p:extLst>
      <p:ext uri="{BB962C8B-B14F-4D97-AF65-F5344CB8AC3E}">
        <p14:creationId xmlns:p14="http://schemas.microsoft.com/office/powerpoint/2010/main" val="33570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1268" y="236595"/>
            <a:ext cx="8229600" cy="1067217"/>
          </a:xfrm>
        </p:spPr>
        <p:txBody>
          <a:bodyPr/>
          <a:lstStyle/>
          <a:p>
            <a:r>
              <a:rPr lang="en-US" sz="3000" noProof="0" dirty="0"/>
              <a:t>18.5 The Effect of a Government Budget Deficit on Investment</a:t>
            </a:r>
          </a:p>
        </p:txBody>
      </p:sp>
      <p:sp>
        <p:nvSpPr>
          <p:cNvPr id="4" name="Content Placeholder 3"/>
          <p:cNvSpPr>
            <a:spLocks noGrp="1"/>
          </p:cNvSpPr>
          <p:nvPr>
            <p:ph sz="quarter" idx="13"/>
          </p:nvPr>
        </p:nvSpPr>
        <p:spPr>
          <a:xfrm>
            <a:off x="555676" y="1634724"/>
            <a:ext cx="7881184" cy="677402"/>
          </a:xfrm>
        </p:spPr>
        <p:txBody>
          <a:bodyPr lIns="0" tIns="0" rIns="0" bIns="0"/>
          <a:lstStyle/>
          <a:p>
            <a:pPr marL="432" indent="0">
              <a:buNone/>
            </a:pPr>
            <a:r>
              <a:rPr lang="en-US" sz="2000" b="1" noProof="0" dirty="0">
                <a:solidFill>
                  <a:schemeClr val="tx1"/>
                </a:solidFill>
              </a:rPr>
              <a:t>Explain the effect of a government budget deficit on investment in an open economy.</a:t>
            </a:r>
          </a:p>
        </p:txBody>
      </p:sp>
      <p:sp>
        <p:nvSpPr>
          <p:cNvPr id="5" name="Content Placeholder 4"/>
          <p:cNvSpPr>
            <a:spLocks noGrp="1"/>
          </p:cNvSpPr>
          <p:nvPr>
            <p:ph sz="quarter" idx="14"/>
          </p:nvPr>
        </p:nvSpPr>
        <p:spPr>
          <a:xfrm>
            <a:off x="555676" y="2429684"/>
            <a:ext cx="5029200" cy="358366"/>
          </a:xfrm>
        </p:spPr>
        <p:txBody>
          <a:bodyPr lIns="0" tIns="0" rIns="0" bIns="0"/>
          <a:lstStyle/>
          <a:p>
            <a:pPr marL="432" indent="0">
              <a:buNone/>
            </a:pPr>
            <a:r>
              <a:rPr lang="en-US" sz="2000" noProof="0" dirty="0"/>
              <a:t>When the government runs a budget deficit,</a:t>
            </a:r>
          </a:p>
        </p:txBody>
      </p:sp>
      <p:graphicFrame>
        <p:nvGraphicFramePr>
          <p:cNvPr id="8" name="Object 7" descr="S sub public">
            <a:extLst>
              <a:ext uri="{FF2B5EF4-FFF2-40B4-BE49-F238E27FC236}">
                <a16:creationId xmlns:a16="http://schemas.microsoft.com/office/drawing/2014/main" id="{1FE472B0-31BA-46B4-90E9-5C60DA001AC2}"/>
              </a:ext>
            </a:extLst>
          </p:cNvPr>
          <p:cNvGraphicFramePr>
            <a:graphicFrameLocks noChangeAspect="1"/>
          </p:cNvGraphicFramePr>
          <p:nvPr>
            <p:extLst>
              <p:ext uri="{D42A27DB-BD31-4B8C-83A1-F6EECF244321}">
                <p14:modId xmlns:p14="http://schemas.microsoft.com/office/powerpoint/2010/main" val="2279452257"/>
              </p:ext>
            </p:extLst>
          </p:nvPr>
        </p:nvGraphicFramePr>
        <p:xfrm>
          <a:off x="5663812" y="2468347"/>
          <a:ext cx="543741" cy="328538"/>
        </p:xfrm>
        <a:graphic>
          <a:graphicData uri="http://schemas.openxmlformats.org/presentationml/2006/ole">
            <mc:AlternateContent xmlns:mc="http://schemas.openxmlformats.org/markup-compatibility/2006">
              <mc:Choice xmlns:v="urn:schemas-microsoft-com:vml" Requires="v">
                <p:oleObj name="Equation" r:id="rId2" imgW="698400" imgH="419040" progId="Equation.DSMT4">
                  <p:embed/>
                </p:oleObj>
              </mc:Choice>
              <mc:Fallback>
                <p:oleObj name="Equation" r:id="rId2" imgW="698400" imgH="419040" progId="Equation.DSMT4">
                  <p:embed/>
                  <p:pic>
                    <p:nvPicPr>
                      <p:cNvPr id="8" name="Object 7" descr="S sub public">
                        <a:extLst>
                          <a:ext uri="{FF2B5EF4-FFF2-40B4-BE49-F238E27FC236}">
                            <a16:creationId xmlns:a16="http://schemas.microsoft.com/office/drawing/2014/main" id="{1FE472B0-31BA-46B4-90E9-5C60DA001AC2}"/>
                          </a:ext>
                        </a:extLst>
                      </p:cNvPr>
                      <p:cNvPicPr/>
                      <p:nvPr/>
                    </p:nvPicPr>
                    <p:blipFill>
                      <a:blip r:embed="rId3"/>
                      <a:stretch>
                        <a:fillRect/>
                      </a:stretch>
                    </p:blipFill>
                    <p:spPr>
                      <a:xfrm>
                        <a:off x="5663812" y="2468347"/>
                        <a:ext cx="543741" cy="328538"/>
                      </a:xfrm>
                      <a:prstGeom prst="rect">
                        <a:avLst/>
                      </a:prstGeom>
                    </p:spPr>
                  </p:pic>
                </p:oleObj>
              </mc:Fallback>
            </mc:AlternateContent>
          </a:graphicData>
        </a:graphic>
      </p:graphicFrame>
      <p:sp>
        <p:nvSpPr>
          <p:cNvPr id="6" name="Content Placeholder 5"/>
          <p:cNvSpPr>
            <a:spLocks noGrp="1"/>
          </p:cNvSpPr>
          <p:nvPr>
            <p:ph sz="quarter" idx="15"/>
          </p:nvPr>
        </p:nvSpPr>
        <p:spPr>
          <a:xfrm>
            <a:off x="6310238" y="2436677"/>
            <a:ext cx="1946585" cy="365186"/>
          </a:xfrm>
        </p:spPr>
        <p:txBody>
          <a:bodyPr lIns="0" tIns="0" rIns="0" bIns="0"/>
          <a:lstStyle/>
          <a:p>
            <a:pPr marL="432" indent="0">
              <a:buNone/>
            </a:pPr>
            <a:r>
              <a:rPr lang="en-US" sz="2000" noProof="0" dirty="0"/>
              <a:t>is negative, and</a:t>
            </a:r>
          </a:p>
        </p:txBody>
      </p:sp>
      <p:sp>
        <p:nvSpPr>
          <p:cNvPr id="7" name="Content Placeholder 6"/>
          <p:cNvSpPr>
            <a:spLocks noGrp="1"/>
          </p:cNvSpPr>
          <p:nvPr>
            <p:ph sz="quarter" idx="16"/>
          </p:nvPr>
        </p:nvSpPr>
        <p:spPr>
          <a:xfrm>
            <a:off x="555675" y="2877608"/>
            <a:ext cx="8145193" cy="3427621"/>
          </a:xfrm>
        </p:spPr>
        <p:txBody>
          <a:bodyPr lIns="0" tIns="0" rIns="0" bIns="0"/>
          <a:lstStyle/>
          <a:p>
            <a:pPr marL="432" indent="0">
              <a:spcBef>
                <a:spcPts val="600"/>
              </a:spcBef>
              <a:buNone/>
            </a:pPr>
            <a:r>
              <a:rPr lang="en-US" sz="2000" noProof="0" dirty="0">
                <a:solidFill>
                  <a:schemeClr val="tx1"/>
                </a:solidFill>
              </a:rPr>
              <a:t>national savings tend to decline.</a:t>
            </a:r>
          </a:p>
          <a:p>
            <a:pPr marL="432" indent="0">
              <a:spcBef>
                <a:spcPts val="600"/>
              </a:spcBef>
              <a:buNone/>
            </a:pPr>
            <a:r>
              <a:rPr lang="en-US" sz="2000" noProof="0" dirty="0">
                <a:solidFill>
                  <a:schemeClr val="tx1"/>
                </a:solidFill>
              </a:rPr>
              <a:t>By the saving and investment equation, we know domestic investment and/or net foreign investment must decline.</a:t>
            </a:r>
          </a:p>
          <a:p>
            <a:pPr>
              <a:spcBef>
                <a:spcPts val="600"/>
              </a:spcBef>
            </a:pPr>
            <a:r>
              <a:rPr lang="en-US" sz="2000" noProof="0" dirty="0">
                <a:solidFill>
                  <a:schemeClr val="tx1"/>
                </a:solidFill>
              </a:rPr>
              <a:t>Why? When the government runs a budget deficit, it finances its </a:t>
            </a:r>
            <a:r>
              <a:rPr lang="en-US" sz="2000" b="1" noProof="0" dirty="0">
                <a:solidFill>
                  <a:schemeClr val="tx1"/>
                </a:solidFill>
              </a:rPr>
              <a:t>dissaving</a:t>
            </a:r>
            <a:r>
              <a:rPr lang="en-US" sz="2000" noProof="0" dirty="0">
                <a:solidFill>
                  <a:schemeClr val="tx1"/>
                </a:solidFill>
              </a:rPr>
              <a:t> by selling bonds. To attract buyers, the government must typically raise interest rates.</a:t>
            </a:r>
          </a:p>
          <a:p>
            <a:pPr>
              <a:spcBef>
                <a:spcPts val="600"/>
              </a:spcBef>
            </a:pPr>
            <a:r>
              <a:rPr lang="en-US" sz="2000" noProof="0" dirty="0">
                <a:solidFill>
                  <a:schemeClr val="tx1"/>
                </a:solidFill>
              </a:rPr>
              <a:t>Higher interest rates discourage firms from making investments.</a:t>
            </a:r>
          </a:p>
          <a:p>
            <a:pPr>
              <a:spcBef>
                <a:spcPts val="600"/>
              </a:spcBef>
            </a:pPr>
            <a:r>
              <a:rPr lang="en-US" sz="2000" noProof="0" dirty="0">
                <a:solidFill>
                  <a:schemeClr val="tx1"/>
                </a:solidFill>
              </a:rPr>
              <a:t>They encourage funds to flow to the United States to buy those bonds, causing the $U</a:t>
            </a:r>
            <a:r>
              <a:rPr lang="en-US" sz="100" noProof="0" dirty="0">
                <a:solidFill>
                  <a:schemeClr val="tx1"/>
                </a:solidFill>
              </a:rPr>
              <a:t> </a:t>
            </a:r>
            <a:r>
              <a:rPr lang="en-US" sz="2000" noProof="0" dirty="0">
                <a:solidFill>
                  <a:schemeClr val="tx1"/>
                </a:solidFill>
              </a:rPr>
              <a:t>S to appreciate, but this causes net exports to fall. And net exports equal net foreign investment.</a:t>
            </a:r>
          </a:p>
        </p:txBody>
      </p:sp>
    </p:spTree>
    <p:extLst>
      <p:ext uri="{BB962C8B-B14F-4D97-AF65-F5344CB8AC3E}">
        <p14:creationId xmlns:p14="http://schemas.microsoft.com/office/powerpoint/2010/main" val="666368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500"/>
                                        <p:tgtEl>
                                          <p:spTgt spid="7">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animEffect transition="in" filter="fade">
                                      <p:cBhvr>
                                        <p:cTn id="27" dur="500"/>
                                        <p:tgtEl>
                                          <p:spTgt spid="7">
                                            <p:txEl>
                                              <p:pRg st="1" end="1"/>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7">
                                            <p:txEl>
                                              <p:pRg st="2" end="2"/>
                                            </p:txEl>
                                          </p:spTgt>
                                        </p:tgtEl>
                                        <p:attrNameLst>
                                          <p:attrName>style.visibility</p:attrName>
                                        </p:attrNameLst>
                                      </p:cBhvr>
                                      <p:to>
                                        <p:strVal val="visible"/>
                                      </p:to>
                                    </p:set>
                                    <p:animEffect transition="in" filter="fade">
                                      <p:cBhvr>
                                        <p:cTn id="31" dur="500"/>
                                        <p:tgtEl>
                                          <p:spTgt spid="7">
                                            <p:txEl>
                                              <p:pRg st="2" end="2"/>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7">
                                            <p:txEl>
                                              <p:pRg st="3" end="3"/>
                                            </p:txEl>
                                          </p:spTgt>
                                        </p:tgtEl>
                                        <p:attrNameLst>
                                          <p:attrName>style.visibility</p:attrName>
                                        </p:attrNameLst>
                                      </p:cBhvr>
                                      <p:to>
                                        <p:strVal val="visible"/>
                                      </p:to>
                                    </p:set>
                                    <p:animEffect transition="in" filter="fade">
                                      <p:cBhvr>
                                        <p:cTn id="35" dur="500"/>
                                        <p:tgtEl>
                                          <p:spTgt spid="7">
                                            <p:txEl>
                                              <p:pRg st="3" end="3"/>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7">
                                            <p:txEl>
                                              <p:pRg st="4" end="4"/>
                                            </p:txEl>
                                          </p:spTgt>
                                        </p:tgtEl>
                                        <p:attrNameLst>
                                          <p:attrName>style.visibility</p:attrName>
                                        </p:attrNameLst>
                                      </p:cBhvr>
                                      <p:to>
                                        <p:strVal val="visible"/>
                                      </p:to>
                                    </p:set>
                                    <p:animEffect transition="in" filter="fade">
                                      <p:cBhvr>
                                        <p:cTn id="39"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Twin Deficits</a:t>
            </a:r>
          </a:p>
        </p:txBody>
      </p:sp>
      <p:sp>
        <p:nvSpPr>
          <p:cNvPr id="3" name="Content Placeholder 2"/>
          <p:cNvSpPr>
            <a:spLocks noGrp="1"/>
          </p:cNvSpPr>
          <p:nvPr>
            <p:ph sz="quarter" idx="13"/>
          </p:nvPr>
        </p:nvSpPr>
        <p:spPr/>
        <p:txBody>
          <a:bodyPr/>
          <a:lstStyle/>
          <a:p>
            <a:pPr marL="432" indent="0">
              <a:buNone/>
            </a:pPr>
            <a:r>
              <a:rPr lang="en-US" noProof="0" dirty="0"/>
              <a:t>When government budget deficits lead to declines in net exports, the situation is known as </a:t>
            </a:r>
            <a:r>
              <a:rPr lang="en-US" b="1" noProof="0" dirty="0"/>
              <a:t>twin deficits</a:t>
            </a:r>
            <a:r>
              <a:rPr lang="en-US" noProof="0" dirty="0"/>
              <a:t>.</a:t>
            </a:r>
          </a:p>
          <a:p>
            <a:pPr marL="432" indent="0">
              <a:buNone/>
            </a:pPr>
            <a:r>
              <a:rPr lang="en-US" noProof="0" dirty="0"/>
              <a:t>This was a big concern in the early 19</a:t>
            </a:r>
            <a:r>
              <a:rPr lang="en-US" sz="100" noProof="0" dirty="0"/>
              <a:t> </a:t>
            </a:r>
            <a:r>
              <a:rPr lang="en-US" noProof="0" dirty="0"/>
              <a:t>80s: large federal budget deficits resulted in high interest rates; high $U</a:t>
            </a:r>
            <a:r>
              <a:rPr lang="en-US" sz="100" noProof="0" dirty="0"/>
              <a:t> </a:t>
            </a:r>
            <a:r>
              <a:rPr lang="en-US" noProof="0" dirty="0"/>
              <a:t>S exchange rates and large current account deficits followed.</a:t>
            </a:r>
          </a:p>
          <a:p>
            <a:pPr marL="432" indent="0">
              <a:buNone/>
            </a:pPr>
            <a:r>
              <a:rPr lang="en-US" noProof="0" dirty="0"/>
              <a:t>Since 19</a:t>
            </a:r>
            <a:r>
              <a:rPr lang="en-US" sz="100" noProof="0" dirty="0"/>
              <a:t> </a:t>
            </a:r>
            <a:r>
              <a:rPr lang="en-US" noProof="0" dirty="0"/>
              <a:t>90, the budget deficit and current account deficit do not seem to be strongly related; evidence from other countries is mixed.</a:t>
            </a:r>
          </a:p>
        </p:txBody>
      </p:sp>
    </p:spTree>
    <p:extLst>
      <p:ext uri="{BB962C8B-B14F-4D97-AF65-F5344CB8AC3E}">
        <p14:creationId xmlns:p14="http://schemas.microsoft.com/office/powerpoint/2010/main" val="1916980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361336" cy="1097279"/>
          </a:xfrm>
        </p:spPr>
        <p:txBody>
          <a:bodyPr/>
          <a:lstStyle/>
          <a:p>
            <a:r>
              <a:rPr lang="en-US" sz="3200" noProof="0" dirty="0"/>
              <a:t>Figure 18.5 U.S. Current Account Balance</a:t>
            </a:r>
          </a:p>
        </p:txBody>
      </p:sp>
      <p:pic>
        <p:nvPicPr>
          <p:cNvPr id="7" name="Picture 6" descr="A line graph depicts U S current account balance. For long description in Notes pane, press F6.">
            <a:extLst>
              <a:ext uri="{FF2B5EF4-FFF2-40B4-BE49-F238E27FC236}">
                <a16:creationId xmlns:a16="http://schemas.microsoft.com/office/drawing/2014/main" id="{C622B28C-CC47-6FB2-AA30-29CFA4CBC406}"/>
              </a:ext>
            </a:extLst>
          </p:cNvPr>
          <p:cNvPicPr>
            <a:picLocks noChangeAspect="1"/>
          </p:cNvPicPr>
          <p:nvPr/>
        </p:nvPicPr>
        <p:blipFill>
          <a:blip r:embed="rId3"/>
          <a:stretch>
            <a:fillRect/>
          </a:stretch>
        </p:blipFill>
        <p:spPr>
          <a:xfrm>
            <a:off x="1183393" y="1713483"/>
            <a:ext cx="6351815" cy="3040641"/>
          </a:xfrm>
          <a:prstGeom prst="rect">
            <a:avLst/>
          </a:prstGeom>
        </p:spPr>
      </p:pic>
      <p:sp>
        <p:nvSpPr>
          <p:cNvPr id="6" name="Content Placeholder 5"/>
          <p:cNvSpPr>
            <a:spLocks noGrp="1"/>
          </p:cNvSpPr>
          <p:nvPr>
            <p:ph sz="quarter" idx="15"/>
          </p:nvPr>
        </p:nvSpPr>
        <p:spPr>
          <a:xfrm>
            <a:off x="457200" y="5085567"/>
            <a:ext cx="8218487" cy="1223158"/>
          </a:xfrm>
        </p:spPr>
        <p:txBody>
          <a:bodyPr tIns="0"/>
          <a:lstStyle/>
          <a:p>
            <a:pPr marL="432" indent="0">
              <a:spcBef>
                <a:spcPts val="600"/>
              </a:spcBef>
              <a:buNone/>
            </a:pPr>
            <a:r>
              <a:rPr lang="en-US" sz="1600" noProof="0" dirty="0">
                <a:solidFill>
                  <a:schemeClr val="tx1"/>
                </a:solidFill>
              </a:rPr>
              <a:t>The graph shows the current account balance in the United States from 19 60–2020.</a:t>
            </a:r>
          </a:p>
          <a:p>
            <a:pPr marL="432" indent="0">
              <a:spcBef>
                <a:spcPts val="600"/>
              </a:spcBef>
              <a:buNone/>
            </a:pPr>
            <a:r>
              <a:rPr lang="en-US" sz="1600" noProof="0" dirty="0">
                <a:solidFill>
                  <a:schemeClr val="tx1"/>
                </a:solidFill>
              </a:rPr>
              <a:t>By the end of 2022, foreign investors owned over $16.2 trillion more of U.S. assets—stocks, bonds, factories, etc.—than U.S. investors owned of foreign assets.</a:t>
            </a:r>
          </a:p>
          <a:p>
            <a:pPr>
              <a:spcBef>
                <a:spcPts val="600"/>
              </a:spcBef>
            </a:pPr>
            <a:r>
              <a:rPr lang="en-US" sz="1600" noProof="0" dirty="0">
                <a:solidFill>
                  <a:schemeClr val="tx1"/>
                </a:solidFill>
              </a:rPr>
              <a:t>This leads some to call the United States “the world’s largest debtor.”</a:t>
            </a:r>
          </a:p>
        </p:txBody>
      </p:sp>
    </p:spTree>
    <p:extLst>
      <p:ext uri="{BB962C8B-B14F-4D97-AF65-F5344CB8AC3E}">
        <p14:creationId xmlns:p14="http://schemas.microsoft.com/office/powerpoint/2010/main" val="398710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C9325-9FE4-4EBF-BEC6-3586BFEC68BA}"/>
              </a:ext>
            </a:extLst>
          </p:cNvPr>
          <p:cNvSpPr>
            <a:spLocks noGrp="1"/>
          </p:cNvSpPr>
          <p:nvPr>
            <p:ph type="title"/>
          </p:nvPr>
        </p:nvSpPr>
        <p:spPr/>
        <p:txBody>
          <a:bodyPr/>
          <a:lstStyle/>
          <a:p>
            <a:r>
              <a:rPr lang="en-US" sz="2600" noProof="0" dirty="0">
                <a:solidFill>
                  <a:schemeClr val="tx2"/>
                </a:solidFill>
              </a:rPr>
              <a:t>Apply the Concept: Will Apple Start Manufacturing </a:t>
            </a:r>
            <a:r>
              <a:rPr lang="en-US" sz="2600" noProof="0" dirty="0" err="1">
                <a:solidFill>
                  <a:schemeClr val="tx2"/>
                </a:solidFill>
              </a:rPr>
              <a:t>i</a:t>
            </a:r>
            <a:r>
              <a:rPr lang="en-US" sz="100" noProof="0" dirty="0">
                <a:solidFill>
                  <a:schemeClr val="tx2"/>
                </a:solidFill>
              </a:rPr>
              <a:t> </a:t>
            </a:r>
            <a:r>
              <a:rPr lang="en-US" sz="2600" noProof="0" dirty="0">
                <a:solidFill>
                  <a:schemeClr val="tx2"/>
                </a:solidFill>
              </a:rPr>
              <a:t>Phones in the United States?</a:t>
            </a:r>
            <a:r>
              <a:rPr lang="en-US" sz="2600" b="0" noProof="0" dirty="0">
                <a:solidFill>
                  <a:schemeClr val="tx2"/>
                </a:solidFill>
              </a:rPr>
              <a:t> </a:t>
            </a:r>
            <a:r>
              <a:rPr lang="en-US" sz="2000" b="0" noProof="0" dirty="0">
                <a:solidFill>
                  <a:schemeClr val="tx2"/>
                </a:solidFill>
              </a:rPr>
              <a:t>(1 of 3)</a:t>
            </a:r>
          </a:p>
        </p:txBody>
      </p:sp>
      <p:pic>
        <p:nvPicPr>
          <p:cNvPr id="5" name="Picture 4" descr="A photo depicts two men wearing personal protective equipment and working in a semiconductor manufacturing company. ">
            <a:extLst>
              <a:ext uri="{FF2B5EF4-FFF2-40B4-BE49-F238E27FC236}">
                <a16:creationId xmlns:a16="http://schemas.microsoft.com/office/drawing/2014/main" id="{979977E1-475B-0EFF-0E55-81B198A30877}"/>
              </a:ext>
            </a:extLst>
          </p:cNvPr>
          <p:cNvPicPr>
            <a:picLocks noChangeAspect="1"/>
          </p:cNvPicPr>
          <p:nvPr/>
        </p:nvPicPr>
        <p:blipFill>
          <a:blip r:embed="rId3"/>
          <a:stretch>
            <a:fillRect/>
          </a:stretch>
        </p:blipFill>
        <p:spPr>
          <a:xfrm>
            <a:off x="2416157" y="1520825"/>
            <a:ext cx="4311686" cy="2421603"/>
          </a:xfrm>
          <a:prstGeom prst="rect">
            <a:avLst/>
          </a:prstGeom>
        </p:spPr>
      </p:pic>
      <p:sp>
        <p:nvSpPr>
          <p:cNvPr id="3" name="Content Placeholder 2">
            <a:extLst>
              <a:ext uri="{FF2B5EF4-FFF2-40B4-BE49-F238E27FC236}">
                <a16:creationId xmlns:a16="http://schemas.microsoft.com/office/drawing/2014/main" id="{EA2925D9-AF23-46FD-A765-4909A20C094C}"/>
              </a:ext>
            </a:extLst>
          </p:cNvPr>
          <p:cNvSpPr>
            <a:spLocks noGrp="1"/>
          </p:cNvSpPr>
          <p:nvPr>
            <p:ph sz="quarter" idx="13"/>
          </p:nvPr>
        </p:nvSpPr>
        <p:spPr>
          <a:xfrm>
            <a:off x="457200" y="4067687"/>
            <a:ext cx="8229599" cy="2232905"/>
          </a:xfrm>
        </p:spPr>
        <p:txBody>
          <a:bodyPr/>
          <a:lstStyle/>
          <a:p>
            <a:pPr marL="432" indent="0">
              <a:spcBef>
                <a:spcPts val="600"/>
              </a:spcBef>
              <a:buNone/>
            </a:pPr>
            <a:r>
              <a:rPr lang="en-US" sz="1800" noProof="0" dirty="0">
                <a:solidFill>
                  <a:schemeClr val="tx1"/>
                </a:solidFill>
              </a:rPr>
              <a:t>American politicians use government policies to encourage production of goods in the United States and reduce the U.S. current account deficit.</a:t>
            </a:r>
          </a:p>
          <a:p>
            <a:pPr>
              <a:spcBef>
                <a:spcPts val="600"/>
              </a:spcBef>
            </a:pPr>
            <a:r>
              <a:rPr lang="en-US" sz="1800" noProof="0" dirty="0">
                <a:solidFill>
                  <a:schemeClr val="tx1"/>
                </a:solidFill>
              </a:rPr>
              <a:t>In 2018, President Trump instituted tariffs on China and other trading partners to discourage imports of those countries’ goods.</a:t>
            </a:r>
          </a:p>
          <a:p>
            <a:pPr>
              <a:spcBef>
                <a:spcPts val="600"/>
              </a:spcBef>
            </a:pPr>
            <a:r>
              <a:rPr lang="en-US" sz="1800" noProof="0" dirty="0">
                <a:solidFill>
                  <a:schemeClr val="tx1"/>
                </a:solidFill>
              </a:rPr>
              <a:t>In 2022, Congress passed the C</a:t>
            </a:r>
            <a:r>
              <a:rPr lang="en-US" sz="100" noProof="0" dirty="0">
                <a:solidFill>
                  <a:schemeClr val="tx1"/>
                </a:solidFill>
              </a:rPr>
              <a:t> </a:t>
            </a:r>
            <a:r>
              <a:rPr lang="en-US" sz="1800" noProof="0" dirty="0">
                <a:solidFill>
                  <a:schemeClr val="tx1"/>
                </a:solidFill>
              </a:rPr>
              <a:t>H</a:t>
            </a:r>
            <a:r>
              <a:rPr lang="en-US" sz="100" noProof="0" dirty="0">
                <a:solidFill>
                  <a:schemeClr val="tx1"/>
                </a:solidFill>
              </a:rPr>
              <a:t> </a:t>
            </a:r>
            <a:r>
              <a:rPr lang="en-US" sz="1800" noProof="0" dirty="0">
                <a:solidFill>
                  <a:schemeClr val="tx1"/>
                </a:solidFill>
              </a:rPr>
              <a:t>I</a:t>
            </a:r>
            <a:r>
              <a:rPr lang="en-US" sz="100" noProof="0" dirty="0">
                <a:solidFill>
                  <a:schemeClr val="tx1"/>
                </a:solidFill>
              </a:rPr>
              <a:t> </a:t>
            </a:r>
            <a:r>
              <a:rPr lang="en-US" sz="1800" noProof="0" dirty="0">
                <a:solidFill>
                  <a:schemeClr val="tx1"/>
                </a:solidFill>
              </a:rPr>
              <a:t>P</a:t>
            </a:r>
            <a:r>
              <a:rPr lang="en-US" sz="100" noProof="0" dirty="0">
                <a:solidFill>
                  <a:schemeClr val="tx1"/>
                </a:solidFill>
              </a:rPr>
              <a:t> </a:t>
            </a:r>
            <a:r>
              <a:rPr lang="en-US" sz="1800" noProof="0" dirty="0">
                <a:solidFill>
                  <a:schemeClr val="tx1"/>
                </a:solidFill>
              </a:rPr>
              <a:t>S and Science Act, providing $52.7 billion in subsidies and $24 in tax incentives to encourage the production of semiconductors and related goods in the United States. </a:t>
            </a:r>
          </a:p>
        </p:txBody>
      </p:sp>
    </p:spTree>
    <p:extLst>
      <p:ext uri="{BB962C8B-B14F-4D97-AF65-F5344CB8AC3E}">
        <p14:creationId xmlns:p14="http://schemas.microsoft.com/office/powerpoint/2010/main" val="2638438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C9325-9FE4-4EBF-BEC6-3586BFEC68BA}"/>
              </a:ext>
            </a:extLst>
          </p:cNvPr>
          <p:cNvSpPr>
            <a:spLocks noGrp="1"/>
          </p:cNvSpPr>
          <p:nvPr>
            <p:ph type="title"/>
          </p:nvPr>
        </p:nvSpPr>
        <p:spPr>
          <a:xfrm>
            <a:off x="431800" y="215371"/>
            <a:ext cx="8254999" cy="1097279"/>
          </a:xfrm>
        </p:spPr>
        <p:txBody>
          <a:bodyPr/>
          <a:lstStyle/>
          <a:p>
            <a:r>
              <a:rPr lang="en-US" sz="2600" noProof="0" dirty="0">
                <a:solidFill>
                  <a:schemeClr val="tx2"/>
                </a:solidFill>
              </a:rPr>
              <a:t>Apply the Concept: Will Apple Start Manufacturing </a:t>
            </a:r>
            <a:r>
              <a:rPr lang="en-US" sz="2600" noProof="0" dirty="0" err="1">
                <a:solidFill>
                  <a:schemeClr val="tx2"/>
                </a:solidFill>
              </a:rPr>
              <a:t>i</a:t>
            </a:r>
            <a:r>
              <a:rPr lang="en-US" sz="100" noProof="0" dirty="0">
                <a:solidFill>
                  <a:schemeClr val="tx2"/>
                </a:solidFill>
              </a:rPr>
              <a:t> </a:t>
            </a:r>
            <a:r>
              <a:rPr lang="en-US" sz="2600" noProof="0" dirty="0">
                <a:solidFill>
                  <a:schemeClr val="tx2"/>
                </a:solidFill>
              </a:rPr>
              <a:t>Phones in the United States?</a:t>
            </a:r>
            <a:r>
              <a:rPr lang="en-US" sz="2600" b="0" noProof="0" dirty="0">
                <a:solidFill>
                  <a:schemeClr val="tx2"/>
                </a:solidFill>
              </a:rPr>
              <a:t> </a:t>
            </a:r>
            <a:r>
              <a:rPr lang="en-US" sz="2000" b="0" noProof="0" dirty="0">
                <a:solidFill>
                  <a:schemeClr val="tx2"/>
                </a:solidFill>
              </a:rPr>
              <a:t>(2 of 3)</a:t>
            </a:r>
          </a:p>
        </p:txBody>
      </p:sp>
      <p:pic>
        <p:nvPicPr>
          <p:cNvPr id="5" name="Picture 4" descr="A photo depicts two men wearing personal protective equipment and working in a semiconductor manufacturing company. ">
            <a:extLst>
              <a:ext uri="{FF2B5EF4-FFF2-40B4-BE49-F238E27FC236}">
                <a16:creationId xmlns:a16="http://schemas.microsoft.com/office/drawing/2014/main" id="{979977E1-475B-0EFF-0E55-81B198A30877}"/>
              </a:ext>
            </a:extLst>
          </p:cNvPr>
          <p:cNvPicPr>
            <a:picLocks noChangeAspect="1"/>
          </p:cNvPicPr>
          <p:nvPr/>
        </p:nvPicPr>
        <p:blipFill>
          <a:blip r:embed="rId2"/>
          <a:stretch>
            <a:fillRect/>
          </a:stretch>
        </p:blipFill>
        <p:spPr>
          <a:xfrm>
            <a:off x="2501660" y="1520825"/>
            <a:ext cx="4311686" cy="2421603"/>
          </a:xfrm>
          <a:prstGeom prst="rect">
            <a:avLst/>
          </a:prstGeom>
        </p:spPr>
      </p:pic>
      <p:sp>
        <p:nvSpPr>
          <p:cNvPr id="3" name="Content Placeholder 2">
            <a:extLst>
              <a:ext uri="{FF2B5EF4-FFF2-40B4-BE49-F238E27FC236}">
                <a16:creationId xmlns:a16="http://schemas.microsoft.com/office/drawing/2014/main" id="{EA2925D9-AF23-46FD-A765-4909A20C094C}"/>
              </a:ext>
            </a:extLst>
          </p:cNvPr>
          <p:cNvSpPr>
            <a:spLocks noGrp="1"/>
          </p:cNvSpPr>
          <p:nvPr>
            <p:ph sz="quarter" idx="13"/>
          </p:nvPr>
        </p:nvSpPr>
        <p:spPr>
          <a:xfrm>
            <a:off x="457200" y="4150603"/>
            <a:ext cx="8229599" cy="2158757"/>
          </a:xfrm>
        </p:spPr>
        <p:txBody>
          <a:bodyPr/>
          <a:lstStyle/>
          <a:p>
            <a:pPr marL="432" indent="0">
              <a:spcBef>
                <a:spcPts val="600"/>
              </a:spcBef>
              <a:buNone/>
            </a:pPr>
            <a:r>
              <a:rPr lang="en-US" sz="2000" noProof="0" dirty="0"/>
              <a:t>Production of high-technology items like iPhones and semiconductors requires more than government subsidies, though: it needs reliable supply chains and sources of workers.</a:t>
            </a:r>
          </a:p>
          <a:p>
            <a:pPr marL="432" indent="0">
              <a:spcBef>
                <a:spcPts val="600"/>
              </a:spcBef>
              <a:buNone/>
            </a:pPr>
            <a:r>
              <a:rPr lang="en-US" sz="2000" noProof="0" dirty="0"/>
              <a:t>In 2023, Taiwan Semiconductor Manufacturing Company postponed the start of production at two factories it is building in Arizona, citing “an insufficient amount of skilled workers.”</a:t>
            </a:r>
          </a:p>
        </p:txBody>
      </p:sp>
    </p:spTree>
    <p:extLst>
      <p:ext uri="{BB962C8B-B14F-4D97-AF65-F5344CB8AC3E}">
        <p14:creationId xmlns:p14="http://schemas.microsoft.com/office/powerpoint/2010/main" val="3084235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Open and Closed Economies</a:t>
            </a:r>
          </a:p>
        </p:txBody>
      </p:sp>
      <p:sp>
        <p:nvSpPr>
          <p:cNvPr id="3" name="Content Placeholder 2"/>
          <p:cNvSpPr>
            <a:spLocks noGrp="1"/>
          </p:cNvSpPr>
          <p:nvPr>
            <p:ph sz="quarter" idx="13"/>
          </p:nvPr>
        </p:nvSpPr>
        <p:spPr>
          <a:xfrm>
            <a:off x="457201" y="1554920"/>
            <a:ext cx="8093034" cy="4663335"/>
          </a:xfrm>
        </p:spPr>
        <p:txBody>
          <a:bodyPr/>
          <a:lstStyle/>
          <a:p>
            <a:pPr marL="432" indent="0">
              <a:buNone/>
            </a:pPr>
            <a:r>
              <a:rPr lang="en-US" noProof="0" dirty="0"/>
              <a:t>Today, it is routine for consumers, firms, and investors to interact with their counterparts in foreign countries.</a:t>
            </a:r>
          </a:p>
          <a:p>
            <a:pPr marL="432" indent="0">
              <a:buNone/>
            </a:pPr>
            <a:r>
              <a:rPr lang="en-US" noProof="0" dirty="0"/>
              <a:t>A country that has interactions in trade or finance with other countries is known as an </a:t>
            </a:r>
            <a:r>
              <a:rPr lang="en-US" b="1" noProof="0" dirty="0"/>
              <a:t>open economy</a:t>
            </a:r>
            <a:r>
              <a:rPr lang="en-US" noProof="0" dirty="0"/>
              <a:t>, as opposed to a </a:t>
            </a:r>
            <a:r>
              <a:rPr lang="en-US" b="1" noProof="0" dirty="0"/>
              <a:t>closed economy</a:t>
            </a:r>
            <a:r>
              <a:rPr lang="en-US" noProof="0" dirty="0"/>
              <a:t>, which has no interactions in trade or finance with other countries.</a:t>
            </a:r>
          </a:p>
          <a:p>
            <a:r>
              <a:rPr lang="en-US" noProof="0" dirty="0"/>
              <a:t>No economy today is completely closed, though a few countries, such as North Korea, have limited foreign economic interactions.</a:t>
            </a:r>
          </a:p>
        </p:txBody>
      </p:sp>
    </p:spTree>
    <p:extLst>
      <p:ext uri="{BB962C8B-B14F-4D97-AF65-F5344CB8AC3E}">
        <p14:creationId xmlns:p14="http://schemas.microsoft.com/office/powerpoint/2010/main" val="3439919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C9325-9FE4-4EBF-BEC6-3586BFEC68BA}"/>
              </a:ext>
            </a:extLst>
          </p:cNvPr>
          <p:cNvSpPr>
            <a:spLocks noGrp="1"/>
          </p:cNvSpPr>
          <p:nvPr>
            <p:ph type="title"/>
          </p:nvPr>
        </p:nvSpPr>
        <p:spPr>
          <a:xfrm>
            <a:off x="431800" y="215371"/>
            <a:ext cx="8255000" cy="1097279"/>
          </a:xfrm>
        </p:spPr>
        <p:txBody>
          <a:bodyPr/>
          <a:lstStyle/>
          <a:p>
            <a:r>
              <a:rPr lang="en-US" sz="2600" noProof="0" dirty="0">
                <a:solidFill>
                  <a:schemeClr val="tx2"/>
                </a:solidFill>
              </a:rPr>
              <a:t>Apply the Concept: Will Apple Start Manufacturing </a:t>
            </a:r>
            <a:r>
              <a:rPr lang="en-US" sz="2600" noProof="0" dirty="0" err="1">
                <a:solidFill>
                  <a:schemeClr val="tx2"/>
                </a:solidFill>
              </a:rPr>
              <a:t>i</a:t>
            </a:r>
            <a:r>
              <a:rPr lang="en-US" sz="100" noProof="0" dirty="0">
                <a:solidFill>
                  <a:schemeClr val="tx2"/>
                </a:solidFill>
              </a:rPr>
              <a:t> </a:t>
            </a:r>
            <a:r>
              <a:rPr lang="en-US" sz="2600" noProof="0" dirty="0">
                <a:solidFill>
                  <a:schemeClr val="tx2"/>
                </a:solidFill>
              </a:rPr>
              <a:t>Phones in the United States?</a:t>
            </a:r>
            <a:r>
              <a:rPr lang="en-US" sz="2600" b="0" noProof="0" dirty="0">
                <a:solidFill>
                  <a:schemeClr val="tx2"/>
                </a:solidFill>
              </a:rPr>
              <a:t> </a:t>
            </a:r>
            <a:r>
              <a:rPr lang="en-US" sz="2000" b="0" noProof="0" dirty="0">
                <a:solidFill>
                  <a:schemeClr val="tx2"/>
                </a:solidFill>
              </a:rPr>
              <a:t>(3 of 3)</a:t>
            </a:r>
          </a:p>
        </p:txBody>
      </p:sp>
      <p:pic>
        <p:nvPicPr>
          <p:cNvPr id="5" name="Picture 4" descr="A photo depicts two men wearing personal protective equipment and working in a semiconductor manufacturing company. ">
            <a:extLst>
              <a:ext uri="{FF2B5EF4-FFF2-40B4-BE49-F238E27FC236}">
                <a16:creationId xmlns:a16="http://schemas.microsoft.com/office/drawing/2014/main" id="{979977E1-475B-0EFF-0E55-81B198A30877}"/>
              </a:ext>
            </a:extLst>
          </p:cNvPr>
          <p:cNvPicPr>
            <a:picLocks noChangeAspect="1"/>
          </p:cNvPicPr>
          <p:nvPr/>
        </p:nvPicPr>
        <p:blipFill>
          <a:blip r:embed="rId2"/>
          <a:stretch>
            <a:fillRect/>
          </a:stretch>
        </p:blipFill>
        <p:spPr>
          <a:xfrm>
            <a:off x="2501660" y="1520825"/>
            <a:ext cx="4311686" cy="2421603"/>
          </a:xfrm>
          <a:prstGeom prst="rect">
            <a:avLst/>
          </a:prstGeom>
        </p:spPr>
      </p:pic>
      <p:sp>
        <p:nvSpPr>
          <p:cNvPr id="3" name="Content Placeholder 2">
            <a:extLst>
              <a:ext uri="{FF2B5EF4-FFF2-40B4-BE49-F238E27FC236}">
                <a16:creationId xmlns:a16="http://schemas.microsoft.com/office/drawing/2014/main" id="{EA2925D9-AF23-46FD-A765-4909A20C094C}"/>
              </a:ext>
            </a:extLst>
          </p:cNvPr>
          <p:cNvSpPr>
            <a:spLocks noGrp="1"/>
          </p:cNvSpPr>
          <p:nvPr>
            <p:ph sz="quarter" idx="13"/>
          </p:nvPr>
        </p:nvSpPr>
        <p:spPr>
          <a:xfrm>
            <a:off x="457200" y="4233797"/>
            <a:ext cx="8229599" cy="2074928"/>
          </a:xfrm>
        </p:spPr>
        <p:txBody>
          <a:bodyPr/>
          <a:lstStyle/>
          <a:p>
            <a:pPr marL="432" indent="0">
              <a:spcBef>
                <a:spcPts val="600"/>
              </a:spcBef>
              <a:buNone/>
            </a:pPr>
            <a:r>
              <a:rPr lang="en-US" sz="2000" noProof="0" dirty="0">
                <a:solidFill>
                  <a:schemeClr val="tx1"/>
                </a:solidFill>
              </a:rPr>
              <a:t>It is very unlikely that Apple will move its assembly of iPhones to the United States. Current assembly models require large numbers both of unskilled workers, and of skilled engineers.</a:t>
            </a:r>
          </a:p>
          <a:p>
            <a:pPr marL="432" indent="0">
              <a:spcBef>
                <a:spcPts val="600"/>
              </a:spcBef>
              <a:buNone/>
            </a:pPr>
            <a:r>
              <a:rPr lang="en-US" sz="2000" noProof="0" dirty="0">
                <a:solidFill>
                  <a:schemeClr val="tx1"/>
                </a:solidFill>
              </a:rPr>
              <a:t>Late Apple C</a:t>
            </a:r>
            <a:r>
              <a:rPr lang="en-US" sz="100" noProof="0" dirty="0">
                <a:solidFill>
                  <a:schemeClr val="tx1"/>
                </a:solidFill>
              </a:rPr>
              <a:t> </a:t>
            </a:r>
            <a:r>
              <a:rPr lang="en-US" sz="2000" noProof="0" dirty="0">
                <a:solidFill>
                  <a:schemeClr val="tx1"/>
                </a:solidFill>
              </a:rPr>
              <a:t>E</a:t>
            </a:r>
            <a:r>
              <a:rPr lang="en-US" sz="100" noProof="0" dirty="0">
                <a:solidFill>
                  <a:schemeClr val="tx1"/>
                </a:solidFill>
              </a:rPr>
              <a:t> </a:t>
            </a:r>
            <a:r>
              <a:rPr lang="en-US" sz="2000" noProof="0" dirty="0">
                <a:solidFill>
                  <a:schemeClr val="tx1"/>
                </a:solidFill>
              </a:rPr>
              <a:t>O Steve Jobs said in 2010 that producing iPhones in the United States would require 30,000 trained engineers, and “you can’t find that many in America to hire.”</a:t>
            </a:r>
          </a:p>
        </p:txBody>
      </p:sp>
    </p:spTree>
    <p:extLst>
      <p:ext uri="{BB962C8B-B14F-4D97-AF65-F5344CB8AC3E}">
        <p14:creationId xmlns:p14="http://schemas.microsoft.com/office/powerpoint/2010/main" val="691558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18.6 Monetary Policy and Fiscal Policy in an Open Economy</a:t>
            </a:r>
          </a:p>
        </p:txBody>
      </p:sp>
      <p:sp>
        <p:nvSpPr>
          <p:cNvPr id="4" name="Content Placeholder 3"/>
          <p:cNvSpPr>
            <a:spLocks noGrp="1"/>
          </p:cNvSpPr>
          <p:nvPr>
            <p:ph sz="quarter" idx="13"/>
          </p:nvPr>
        </p:nvSpPr>
        <p:spPr>
          <a:xfrm>
            <a:off x="457200" y="1559025"/>
            <a:ext cx="8229600" cy="831478"/>
          </a:xfrm>
        </p:spPr>
        <p:txBody>
          <a:bodyPr/>
          <a:lstStyle/>
          <a:p>
            <a:pPr marL="432" indent="0">
              <a:buNone/>
            </a:pPr>
            <a:r>
              <a:rPr lang="en-US" sz="2000" b="1" noProof="0" dirty="0"/>
              <a:t>Compare the effectiveness of monetary policy and fiscal policy in an open economy and in a closed economy.</a:t>
            </a:r>
          </a:p>
        </p:txBody>
      </p:sp>
      <p:sp>
        <p:nvSpPr>
          <p:cNvPr id="5" name="Content Placeholder 4"/>
          <p:cNvSpPr>
            <a:spLocks noGrp="1"/>
          </p:cNvSpPr>
          <p:nvPr>
            <p:ph sz="quarter" idx="14"/>
          </p:nvPr>
        </p:nvSpPr>
        <p:spPr>
          <a:xfrm>
            <a:off x="457200" y="2521531"/>
            <a:ext cx="8229600" cy="3552699"/>
          </a:xfrm>
        </p:spPr>
        <p:txBody>
          <a:bodyPr/>
          <a:lstStyle/>
          <a:p>
            <a:pPr marL="432" indent="0">
              <a:buNone/>
            </a:pPr>
            <a:r>
              <a:rPr lang="en-US" noProof="0" dirty="0"/>
              <a:t>Economists refer to the ways in which monetary policy and fiscal policy affect the domestic economy as </a:t>
            </a:r>
            <a:r>
              <a:rPr lang="en-US" b="1" noProof="0" dirty="0"/>
              <a:t>policy channels.</a:t>
            </a:r>
          </a:p>
          <a:p>
            <a:r>
              <a:rPr lang="en-US" noProof="0" dirty="0"/>
              <a:t>An open economy has more policy channels than does a closed economy.</a:t>
            </a:r>
          </a:p>
          <a:p>
            <a:r>
              <a:rPr lang="en-US" noProof="0" dirty="0"/>
              <a:t>Over time, the U.S. economy has become, and is becoming, more open; what will this do to the relative effectiveness of monetary and fiscal policy?</a:t>
            </a:r>
          </a:p>
        </p:txBody>
      </p:sp>
    </p:spTree>
    <p:extLst>
      <p:ext uri="{BB962C8B-B14F-4D97-AF65-F5344CB8AC3E}">
        <p14:creationId xmlns:p14="http://schemas.microsoft.com/office/powerpoint/2010/main" val="3326290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noProof="0" dirty="0"/>
              <a:t>Monetary Policy in an Open Economy</a:t>
            </a:r>
          </a:p>
        </p:txBody>
      </p:sp>
      <p:sp>
        <p:nvSpPr>
          <p:cNvPr id="4" name="Content Placeholder 3"/>
          <p:cNvSpPr>
            <a:spLocks noGrp="1"/>
          </p:cNvSpPr>
          <p:nvPr>
            <p:ph sz="quarter" idx="13"/>
          </p:nvPr>
        </p:nvSpPr>
        <p:spPr>
          <a:xfrm>
            <a:off x="457200" y="1556327"/>
            <a:ext cx="8229600" cy="2861294"/>
          </a:xfrm>
        </p:spPr>
        <p:txBody>
          <a:bodyPr/>
          <a:lstStyle/>
          <a:p>
            <a:pPr marL="432" indent="0">
              <a:spcBef>
                <a:spcPts val="600"/>
              </a:spcBef>
              <a:buNone/>
            </a:pPr>
            <a:r>
              <a:rPr lang="en-US" sz="2000" noProof="0" dirty="0"/>
              <a:t>Is monetary policy more effective in an open economy or in a closed economy?</a:t>
            </a:r>
          </a:p>
          <a:p>
            <a:pPr>
              <a:spcBef>
                <a:spcPts val="600"/>
              </a:spcBef>
            </a:pPr>
            <a:r>
              <a:rPr lang="en-US" sz="2000" noProof="0" dirty="0"/>
              <a:t>Expansionary monetary policy effectively means lowering interest rates.</a:t>
            </a:r>
          </a:p>
          <a:p>
            <a:pPr>
              <a:spcBef>
                <a:spcPts val="600"/>
              </a:spcBef>
            </a:pPr>
            <a:r>
              <a:rPr lang="en-US" sz="2000" noProof="0" dirty="0"/>
              <a:t>In a closed economy, this encourages investment and consumption spending on durables.</a:t>
            </a:r>
          </a:p>
          <a:p>
            <a:pPr>
              <a:spcBef>
                <a:spcPts val="600"/>
              </a:spcBef>
            </a:pPr>
            <a:r>
              <a:rPr lang="en-US" sz="2000" noProof="0" dirty="0"/>
              <a:t>In an open economy, the demand for $U</a:t>
            </a:r>
            <a:r>
              <a:rPr lang="en-US" sz="100" noProof="0" dirty="0"/>
              <a:t> </a:t>
            </a:r>
            <a:r>
              <a:rPr lang="en-US" sz="2000" noProof="0" dirty="0"/>
              <a:t>S falls, decreasing the exchange rate, but this causes net exports to rise.</a:t>
            </a:r>
          </a:p>
        </p:txBody>
      </p:sp>
      <p:sp>
        <p:nvSpPr>
          <p:cNvPr id="5" name="Content Placeholder 4"/>
          <p:cNvSpPr>
            <a:spLocks noGrp="1"/>
          </p:cNvSpPr>
          <p:nvPr>
            <p:ph sz="quarter" idx="14"/>
          </p:nvPr>
        </p:nvSpPr>
        <p:spPr>
          <a:xfrm>
            <a:off x="457200" y="4508664"/>
            <a:ext cx="8229600" cy="1772350"/>
          </a:xfrm>
        </p:spPr>
        <p:txBody>
          <a:bodyPr/>
          <a:lstStyle/>
          <a:p>
            <a:pPr marL="432" indent="0">
              <a:spcBef>
                <a:spcPts val="600"/>
              </a:spcBef>
              <a:buNone/>
            </a:pPr>
            <a:r>
              <a:rPr lang="en-US" sz="2000" noProof="0" dirty="0"/>
              <a:t>Therefore, through this additional policy channel, the expansionary monetary policy will increase aggregate demand by </a:t>
            </a:r>
            <a:r>
              <a:rPr lang="en-US" sz="2000" b="1" noProof="0" dirty="0"/>
              <a:t>more</a:t>
            </a:r>
            <a:r>
              <a:rPr lang="en-US" sz="2000" noProof="0" dirty="0"/>
              <a:t> in an open economy than in a closed economy.</a:t>
            </a:r>
          </a:p>
          <a:p>
            <a:pPr>
              <a:spcBef>
                <a:spcPts val="600"/>
              </a:spcBef>
            </a:pPr>
            <a:r>
              <a:rPr lang="en-US" sz="2000" noProof="0" dirty="0"/>
              <a:t>Of course, the same is true of contractionary monetary policy. </a:t>
            </a:r>
            <a:r>
              <a:rPr lang="en-US" sz="2000" b="1" noProof="0" dirty="0"/>
              <a:t>Monetary policy is </a:t>
            </a:r>
            <a:r>
              <a:rPr lang="en-US" sz="2000" noProof="0" dirty="0"/>
              <a:t>more effective </a:t>
            </a:r>
            <a:r>
              <a:rPr lang="en-US" sz="2000" b="1" noProof="0" dirty="0"/>
              <a:t>in an open economy</a:t>
            </a:r>
            <a:r>
              <a:rPr lang="en-US" sz="2000" noProof="0" dirty="0"/>
              <a:t>.</a:t>
            </a:r>
          </a:p>
        </p:txBody>
      </p:sp>
    </p:spTree>
    <p:extLst>
      <p:ext uri="{BB962C8B-B14F-4D97-AF65-F5344CB8AC3E}">
        <p14:creationId xmlns:p14="http://schemas.microsoft.com/office/powerpoint/2010/main" val="3633083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animEffect transition="in" filter="fade">
                                      <p:cBhvr>
                                        <p:cTn id="27"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Fiscal Policy in an Open Economy</a:t>
            </a:r>
          </a:p>
        </p:txBody>
      </p:sp>
      <p:sp>
        <p:nvSpPr>
          <p:cNvPr id="4" name="Content Placeholder 3"/>
          <p:cNvSpPr>
            <a:spLocks noGrp="1"/>
          </p:cNvSpPr>
          <p:nvPr>
            <p:ph sz="quarter" idx="13"/>
          </p:nvPr>
        </p:nvSpPr>
        <p:spPr>
          <a:xfrm>
            <a:off x="457200" y="1556327"/>
            <a:ext cx="8229600" cy="2754416"/>
          </a:xfrm>
        </p:spPr>
        <p:txBody>
          <a:bodyPr/>
          <a:lstStyle/>
          <a:p>
            <a:pPr marL="432" indent="0">
              <a:spcBef>
                <a:spcPts val="600"/>
              </a:spcBef>
              <a:buNone/>
            </a:pPr>
            <a:r>
              <a:rPr lang="en-US" sz="2200" noProof="0" dirty="0">
                <a:solidFill>
                  <a:schemeClr val="tx1"/>
                </a:solidFill>
              </a:rPr>
              <a:t>Is fiscal policy also more effective in an open economy?</a:t>
            </a:r>
          </a:p>
          <a:p>
            <a:pPr marL="432" indent="0">
              <a:spcBef>
                <a:spcPts val="600"/>
              </a:spcBef>
              <a:buNone/>
            </a:pPr>
            <a:r>
              <a:rPr lang="en-US" sz="2200" noProof="0" dirty="0">
                <a:solidFill>
                  <a:schemeClr val="tx1"/>
                </a:solidFill>
              </a:rPr>
              <a:t>To find out, we can explore the effect of expansionary fiscal policy on the additional policy channel, net exports:</a:t>
            </a:r>
          </a:p>
          <a:p>
            <a:pPr>
              <a:spcBef>
                <a:spcPts val="600"/>
              </a:spcBef>
            </a:pPr>
            <a:r>
              <a:rPr lang="en-US" sz="2200" noProof="0" dirty="0">
                <a:solidFill>
                  <a:schemeClr val="tx1"/>
                </a:solidFill>
              </a:rPr>
              <a:t>Tax cuts or increased government spending increase aggregate demand.</a:t>
            </a:r>
          </a:p>
          <a:p>
            <a:pPr>
              <a:spcBef>
                <a:spcPts val="600"/>
              </a:spcBef>
            </a:pPr>
            <a:r>
              <a:rPr lang="en-US" sz="2200" noProof="0" dirty="0">
                <a:solidFill>
                  <a:schemeClr val="tx1"/>
                </a:solidFill>
              </a:rPr>
              <a:t>But this might result in higher interest rates, </a:t>
            </a:r>
            <a:r>
              <a:rPr lang="en-US" sz="2200" b="1" noProof="0" dirty="0">
                <a:solidFill>
                  <a:schemeClr val="tx1"/>
                </a:solidFill>
              </a:rPr>
              <a:t>crowding out </a:t>
            </a:r>
            <a:r>
              <a:rPr lang="en-US" sz="2200" noProof="0" dirty="0">
                <a:solidFill>
                  <a:schemeClr val="tx1"/>
                </a:solidFill>
              </a:rPr>
              <a:t>net exports due to the appreciating $U</a:t>
            </a:r>
            <a:r>
              <a:rPr lang="en-US" sz="100" noProof="0" dirty="0">
                <a:solidFill>
                  <a:schemeClr val="tx1"/>
                </a:solidFill>
              </a:rPr>
              <a:t> </a:t>
            </a:r>
            <a:r>
              <a:rPr lang="en-US" sz="2200" noProof="0" dirty="0">
                <a:solidFill>
                  <a:schemeClr val="tx1"/>
                </a:solidFill>
              </a:rPr>
              <a:t>S.</a:t>
            </a:r>
          </a:p>
        </p:txBody>
      </p:sp>
      <p:sp>
        <p:nvSpPr>
          <p:cNvPr id="5" name="Content Placeholder 4"/>
          <p:cNvSpPr>
            <a:spLocks noGrp="1"/>
          </p:cNvSpPr>
          <p:nvPr>
            <p:ph sz="quarter" idx="14"/>
          </p:nvPr>
        </p:nvSpPr>
        <p:spPr>
          <a:xfrm>
            <a:off x="457200" y="4453245"/>
            <a:ext cx="8271164" cy="1638795"/>
          </a:xfrm>
        </p:spPr>
        <p:txBody>
          <a:bodyPr/>
          <a:lstStyle/>
          <a:p>
            <a:pPr marL="432" indent="0">
              <a:spcBef>
                <a:spcPts val="600"/>
              </a:spcBef>
              <a:buNone/>
            </a:pPr>
            <a:r>
              <a:rPr lang="en-US" sz="2200" noProof="0" dirty="0">
                <a:solidFill>
                  <a:schemeClr val="tx1"/>
                </a:solidFill>
              </a:rPr>
              <a:t>Also, the multiplier effect is lower, since some spending takes place on imported goods, which do not feed back into real G</a:t>
            </a:r>
            <a:r>
              <a:rPr lang="en-US" sz="100" noProof="0" dirty="0">
                <a:solidFill>
                  <a:schemeClr val="tx1"/>
                </a:solidFill>
              </a:rPr>
              <a:t> </a:t>
            </a:r>
            <a:r>
              <a:rPr lang="en-US" sz="2200" noProof="0" dirty="0">
                <a:solidFill>
                  <a:schemeClr val="tx1"/>
                </a:solidFill>
              </a:rPr>
              <a:t>D</a:t>
            </a:r>
            <a:r>
              <a:rPr lang="en-US" sz="100" noProof="0" dirty="0">
                <a:solidFill>
                  <a:schemeClr val="tx1"/>
                </a:solidFill>
              </a:rPr>
              <a:t> </a:t>
            </a:r>
            <a:r>
              <a:rPr lang="en-US" sz="2200" noProof="0" dirty="0">
                <a:solidFill>
                  <a:schemeClr val="tx1"/>
                </a:solidFill>
              </a:rPr>
              <a:t>P.</a:t>
            </a:r>
          </a:p>
          <a:p>
            <a:pPr>
              <a:spcBef>
                <a:spcPts val="600"/>
              </a:spcBef>
            </a:pPr>
            <a:r>
              <a:rPr lang="en-US" sz="2200" b="1" noProof="0" dirty="0">
                <a:solidFill>
                  <a:schemeClr val="tx1"/>
                </a:solidFill>
              </a:rPr>
              <a:t>Overall, fiscal policy is </a:t>
            </a:r>
            <a:r>
              <a:rPr lang="en-US" sz="2200" noProof="0" dirty="0">
                <a:solidFill>
                  <a:schemeClr val="tx1"/>
                </a:solidFill>
              </a:rPr>
              <a:t>less effective </a:t>
            </a:r>
            <a:r>
              <a:rPr lang="en-US" sz="2200" b="1" noProof="0" dirty="0">
                <a:solidFill>
                  <a:schemeClr val="tx1"/>
                </a:solidFill>
              </a:rPr>
              <a:t>in an open economy than in a closed economy</a:t>
            </a:r>
            <a:r>
              <a:rPr lang="en-US" sz="2200" noProof="0" dirty="0">
                <a:solidFill>
                  <a:schemeClr val="tx1"/>
                </a:solidFill>
              </a:rPr>
              <a:t>.</a:t>
            </a:r>
          </a:p>
        </p:txBody>
      </p:sp>
    </p:spTree>
    <p:extLst>
      <p:ext uri="{BB962C8B-B14F-4D97-AF65-F5344CB8AC3E}">
        <p14:creationId xmlns:p14="http://schemas.microsoft.com/office/powerpoint/2010/main" val="2744879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animEffect transition="in" filter="fade">
                                      <p:cBhvr>
                                        <p:cTn id="27"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298C2-E069-49C4-9000-60DE89A79B17}"/>
              </a:ext>
            </a:extLst>
          </p:cNvPr>
          <p:cNvSpPr>
            <a:spLocks noGrp="1"/>
          </p:cNvSpPr>
          <p:nvPr>
            <p:ph type="title"/>
          </p:nvPr>
        </p:nvSpPr>
        <p:spPr/>
        <p:txBody>
          <a:bodyPr/>
          <a:lstStyle/>
          <a:p>
            <a:r>
              <a:rPr lang="en-US" sz="3200" noProof="0" dirty="0"/>
              <a:t>Online Appendix: The Gold Standard and the Bretton Woods System</a:t>
            </a:r>
          </a:p>
        </p:txBody>
      </p:sp>
      <p:sp>
        <p:nvSpPr>
          <p:cNvPr id="3" name="Content Placeholder 2">
            <a:extLst>
              <a:ext uri="{FF2B5EF4-FFF2-40B4-BE49-F238E27FC236}">
                <a16:creationId xmlns:a16="http://schemas.microsoft.com/office/drawing/2014/main" id="{C810E4D6-4134-4EBD-A3BD-EE9DFC02E179}"/>
              </a:ext>
            </a:extLst>
          </p:cNvPr>
          <p:cNvSpPr>
            <a:spLocks noGrp="1"/>
          </p:cNvSpPr>
          <p:nvPr>
            <p:ph sz="quarter" idx="13"/>
          </p:nvPr>
        </p:nvSpPr>
        <p:spPr/>
        <p:txBody>
          <a:bodyPr/>
          <a:lstStyle/>
          <a:p>
            <a:pPr marL="432" indent="0">
              <a:buNone/>
            </a:pPr>
            <a:r>
              <a:rPr lang="en-US" sz="2000" b="1" noProof="0" dirty="0"/>
              <a:t>Explain the gold standard and the Bretton Woods System</a:t>
            </a:r>
          </a:p>
          <a:p>
            <a:pPr marL="432" indent="0">
              <a:buNone/>
            </a:pPr>
            <a:r>
              <a:rPr lang="en-US" sz="2000" noProof="0" dirty="0"/>
              <a:t>Great Britain adopted the gold standard in 1816 but few nations followed until later that century. However, by 1913 almost all of Europe and most countries in the Western Hemisphere had adopted the gold standard. </a:t>
            </a:r>
          </a:p>
          <a:p>
            <a:pPr marL="432" indent="0">
              <a:buNone/>
            </a:pPr>
            <a:r>
              <a:rPr lang="en-US" sz="2000" noProof="0" dirty="0"/>
              <a:t>Under a gold standard coins and currency can be redeemed for gold at any time. </a:t>
            </a:r>
          </a:p>
          <a:p>
            <a:pPr marL="432" indent="0">
              <a:buNone/>
            </a:pPr>
            <a:r>
              <a:rPr lang="en-US" sz="2000" noProof="0" dirty="0"/>
              <a:t>Exchange rates were determined automatically by the amount of gold each currency could be redeemed for. </a:t>
            </a:r>
          </a:p>
          <a:p>
            <a:pPr marL="432" indent="0">
              <a:buNone/>
            </a:pPr>
            <a:r>
              <a:rPr lang="en-US" sz="2000" noProof="0" dirty="0"/>
              <a:t>However, the gold standard collapsed in the 1930s due to the Great Depression and excessive money printing.</a:t>
            </a:r>
          </a:p>
        </p:txBody>
      </p:sp>
    </p:spTree>
    <p:extLst>
      <p:ext uri="{BB962C8B-B14F-4D97-AF65-F5344CB8AC3E}">
        <p14:creationId xmlns:p14="http://schemas.microsoft.com/office/powerpoint/2010/main" val="357654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58B69-A656-4F92-A544-8FF40A8AD8FD}"/>
              </a:ext>
            </a:extLst>
          </p:cNvPr>
          <p:cNvSpPr>
            <a:spLocks noGrp="1"/>
          </p:cNvSpPr>
          <p:nvPr>
            <p:ph type="title"/>
          </p:nvPr>
        </p:nvSpPr>
        <p:spPr>
          <a:xfrm>
            <a:off x="457200" y="215371"/>
            <a:ext cx="8229600" cy="1097279"/>
          </a:xfrm>
        </p:spPr>
        <p:txBody>
          <a:bodyPr/>
          <a:lstStyle/>
          <a:p>
            <a:r>
              <a:rPr lang="en-US" noProof="0" dirty="0"/>
              <a:t>The Bretton Woods System </a:t>
            </a:r>
            <a:r>
              <a:rPr lang="en-US" sz="2000" b="0" noProof="0" dirty="0"/>
              <a:t>(1 of 2)</a:t>
            </a:r>
            <a:endParaRPr lang="en-US" b="0" noProof="0" dirty="0"/>
          </a:p>
        </p:txBody>
      </p:sp>
      <p:sp>
        <p:nvSpPr>
          <p:cNvPr id="3" name="Content Placeholder 2">
            <a:extLst>
              <a:ext uri="{FF2B5EF4-FFF2-40B4-BE49-F238E27FC236}">
                <a16:creationId xmlns:a16="http://schemas.microsoft.com/office/drawing/2014/main" id="{9B6FF81D-EAA3-4B75-9868-BD8FECE3C4D8}"/>
              </a:ext>
            </a:extLst>
          </p:cNvPr>
          <p:cNvSpPr>
            <a:spLocks noGrp="1"/>
          </p:cNvSpPr>
          <p:nvPr>
            <p:ph sz="quarter" idx="13"/>
          </p:nvPr>
        </p:nvSpPr>
        <p:spPr>
          <a:xfrm>
            <a:off x="457201" y="1552575"/>
            <a:ext cx="2461364" cy="493939"/>
          </a:xfrm>
        </p:spPr>
        <p:txBody>
          <a:bodyPr rIns="0"/>
          <a:lstStyle/>
          <a:p>
            <a:r>
              <a:rPr lang="en-US" sz="2200" noProof="0" dirty="0"/>
              <a:t>After World War</a:t>
            </a:r>
          </a:p>
        </p:txBody>
      </p:sp>
      <p:graphicFrame>
        <p:nvGraphicFramePr>
          <p:cNvPr id="7" name="Object 6" descr="Two"/>
          <p:cNvGraphicFramePr>
            <a:graphicFrameLocks noChangeAspect="1"/>
          </p:cNvGraphicFramePr>
          <p:nvPr>
            <p:extLst>
              <p:ext uri="{D42A27DB-BD31-4B8C-83A1-F6EECF244321}">
                <p14:modId xmlns:p14="http://schemas.microsoft.com/office/powerpoint/2010/main" val="2231343674"/>
              </p:ext>
            </p:extLst>
          </p:nvPr>
        </p:nvGraphicFramePr>
        <p:xfrm>
          <a:off x="2984046" y="1637830"/>
          <a:ext cx="245012" cy="353907"/>
        </p:xfrm>
        <a:graphic>
          <a:graphicData uri="http://schemas.openxmlformats.org/presentationml/2006/ole">
            <mc:AlternateContent xmlns:mc="http://schemas.openxmlformats.org/markup-compatibility/2006">
              <mc:Choice xmlns:v="urn:schemas-microsoft-com:vml" Requires="v">
                <p:oleObj name="Equation" r:id="rId3" imgW="114120" imgH="164880" progId="Equation.DSMT4">
                  <p:embed/>
                </p:oleObj>
              </mc:Choice>
              <mc:Fallback>
                <p:oleObj name="Equation" r:id="rId3" imgW="114120" imgH="164880" progId="Equation.DSMT4">
                  <p:embed/>
                  <p:pic>
                    <p:nvPicPr>
                      <p:cNvPr id="7" name="Object 6" descr="Two"/>
                      <p:cNvPicPr/>
                      <p:nvPr/>
                    </p:nvPicPr>
                    <p:blipFill>
                      <a:blip r:embed="rId4"/>
                      <a:stretch>
                        <a:fillRect/>
                      </a:stretch>
                    </p:blipFill>
                    <p:spPr>
                      <a:xfrm>
                        <a:off x="2984046" y="1637830"/>
                        <a:ext cx="245012" cy="353907"/>
                      </a:xfrm>
                      <a:prstGeom prst="rect">
                        <a:avLst/>
                      </a:prstGeom>
                    </p:spPr>
                  </p:pic>
                </p:oleObj>
              </mc:Fallback>
            </mc:AlternateContent>
          </a:graphicData>
        </a:graphic>
      </p:graphicFrame>
      <p:sp>
        <p:nvSpPr>
          <p:cNvPr id="4" name="Content Placeholder 3"/>
          <p:cNvSpPr>
            <a:spLocks noGrp="1"/>
          </p:cNvSpPr>
          <p:nvPr>
            <p:ph sz="quarter" idx="14"/>
          </p:nvPr>
        </p:nvSpPr>
        <p:spPr>
          <a:xfrm>
            <a:off x="3331925" y="1636295"/>
            <a:ext cx="4734837" cy="405865"/>
          </a:xfrm>
        </p:spPr>
        <p:txBody>
          <a:bodyPr lIns="0" tIns="0" rIns="0" bIns="0"/>
          <a:lstStyle/>
          <a:p>
            <a:pPr marL="432" indent="0">
              <a:buNone/>
            </a:pPr>
            <a:r>
              <a:rPr lang="en-US" sz="2200" noProof="0" dirty="0">
                <a:solidFill>
                  <a:schemeClr val="tx1"/>
                </a:solidFill>
              </a:rPr>
              <a:t>ended the United States and Europe</a:t>
            </a:r>
          </a:p>
        </p:txBody>
      </p:sp>
      <p:sp>
        <p:nvSpPr>
          <p:cNvPr id="5" name="Content Placeholder 4"/>
          <p:cNvSpPr>
            <a:spLocks noGrp="1"/>
          </p:cNvSpPr>
          <p:nvPr>
            <p:ph sz="quarter" idx="15"/>
          </p:nvPr>
        </p:nvSpPr>
        <p:spPr>
          <a:xfrm>
            <a:off x="431800" y="2206284"/>
            <a:ext cx="8243888" cy="3856313"/>
          </a:xfrm>
        </p:spPr>
        <p:txBody>
          <a:bodyPr tIns="0"/>
          <a:lstStyle/>
          <a:p>
            <a:pPr marL="255600" indent="0">
              <a:spcBef>
                <a:spcPts val="1000"/>
              </a:spcBef>
              <a:buNone/>
            </a:pPr>
            <a:r>
              <a:rPr lang="en-US" sz="2200" noProof="0" dirty="0">
                <a:solidFill>
                  <a:schemeClr val="tx1"/>
                </a:solidFill>
              </a:rPr>
              <a:t>concluded </a:t>
            </a:r>
            <a:r>
              <a:rPr lang="en-US" sz="2200" noProof="0" dirty="0"/>
              <a:t>an international economic system was needed to prevent another global depression.</a:t>
            </a:r>
          </a:p>
          <a:p>
            <a:pPr>
              <a:spcBef>
                <a:spcPts val="1000"/>
              </a:spcBef>
            </a:pPr>
            <a:r>
              <a:rPr lang="en-US" sz="2200" noProof="0" dirty="0"/>
              <a:t>In 1947, these nations began participating in the General Agreement on Tariffs and Trade (G</a:t>
            </a:r>
            <a:r>
              <a:rPr lang="en-US" sz="100" noProof="0" dirty="0"/>
              <a:t> </a:t>
            </a:r>
            <a:r>
              <a:rPr lang="en-US" sz="2200" noProof="0" dirty="0"/>
              <a:t>A</a:t>
            </a:r>
            <a:r>
              <a:rPr lang="en-US" sz="100" noProof="0" dirty="0"/>
              <a:t> </a:t>
            </a:r>
            <a:r>
              <a:rPr lang="en-US" sz="2200" noProof="0" dirty="0"/>
              <a:t>T</a:t>
            </a:r>
            <a:r>
              <a:rPr lang="en-US" sz="100" noProof="0" dirty="0"/>
              <a:t> </a:t>
            </a:r>
            <a:r>
              <a:rPr lang="en-US" sz="2200" noProof="0" dirty="0"/>
              <a:t>T) to reduce trade barriers and increase global trade.</a:t>
            </a:r>
          </a:p>
          <a:p>
            <a:pPr>
              <a:spcBef>
                <a:spcPts val="1000"/>
              </a:spcBef>
            </a:pPr>
            <a:r>
              <a:rPr lang="en-US" sz="2200" noProof="0" dirty="0"/>
              <a:t>Previously, in 1944, at a conference at Bretton Woods, New Hampshire established a fixed dollar price for gold of $35 an ounce. All other nations agreed to a fixed exchange rate with the U.S. dollar.</a:t>
            </a:r>
          </a:p>
          <a:p>
            <a:pPr>
              <a:spcBef>
                <a:spcPts val="1000"/>
              </a:spcBef>
            </a:pPr>
            <a:r>
              <a:rPr lang="en-US" sz="2200" noProof="0" dirty="0"/>
              <a:t>This became known as the Bretton Woods system.</a:t>
            </a:r>
          </a:p>
        </p:txBody>
      </p:sp>
    </p:spTree>
    <p:extLst>
      <p:ext uri="{BB962C8B-B14F-4D97-AF65-F5344CB8AC3E}">
        <p14:creationId xmlns:p14="http://schemas.microsoft.com/office/powerpoint/2010/main" val="138867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fade">
                                      <p:cBhvr>
                                        <p:cTn id="15" dur="500"/>
                                        <p:tgtEl>
                                          <p:spTgt spid="4">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xEl>
                                              <p:pRg st="3" end="3"/>
                                            </p:txEl>
                                          </p:spTgt>
                                        </p:tgtEl>
                                        <p:attrNameLst>
                                          <p:attrName>style.visibility</p:attrName>
                                        </p:attrNameLst>
                                      </p:cBhvr>
                                      <p:to>
                                        <p:strVal val="visible"/>
                                      </p:to>
                                    </p:set>
                                    <p:animEffect transition="in" filter="fade">
                                      <p:cBhvr>
                                        <p:cTn id="31"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62387-50A8-4FF5-97BF-5D9802A12570}"/>
              </a:ext>
            </a:extLst>
          </p:cNvPr>
          <p:cNvSpPr>
            <a:spLocks noGrp="1"/>
          </p:cNvSpPr>
          <p:nvPr>
            <p:ph type="title"/>
          </p:nvPr>
        </p:nvSpPr>
        <p:spPr/>
        <p:txBody>
          <a:bodyPr/>
          <a:lstStyle/>
          <a:p>
            <a:r>
              <a:rPr lang="en-US" noProof="0" dirty="0"/>
              <a:t>The Bretton Woods System </a:t>
            </a:r>
            <a:r>
              <a:rPr lang="en-US" sz="2000" b="0" noProof="0" dirty="0"/>
              <a:t>(2 of 2)</a:t>
            </a:r>
            <a:endParaRPr lang="en-US" b="0" noProof="0" dirty="0"/>
          </a:p>
        </p:txBody>
      </p:sp>
      <p:sp>
        <p:nvSpPr>
          <p:cNvPr id="3" name="Content Placeholder 2">
            <a:extLst>
              <a:ext uri="{FF2B5EF4-FFF2-40B4-BE49-F238E27FC236}">
                <a16:creationId xmlns:a16="http://schemas.microsoft.com/office/drawing/2014/main" id="{BDB6D396-036F-4981-B8DE-79EB7676AD8A}"/>
              </a:ext>
            </a:extLst>
          </p:cNvPr>
          <p:cNvSpPr>
            <a:spLocks noGrp="1"/>
          </p:cNvSpPr>
          <p:nvPr>
            <p:ph sz="quarter" idx="13"/>
          </p:nvPr>
        </p:nvSpPr>
        <p:spPr>
          <a:xfrm>
            <a:off x="457200" y="1554920"/>
            <a:ext cx="8366760" cy="4753805"/>
          </a:xfrm>
        </p:spPr>
        <p:txBody>
          <a:bodyPr/>
          <a:lstStyle/>
          <a:p>
            <a:r>
              <a:rPr lang="en-US" noProof="0" dirty="0"/>
              <a:t>Under Bretton Woods central banks were committed to selling dollars in exchange for their own currencies.</a:t>
            </a:r>
          </a:p>
          <a:p>
            <a:r>
              <a:rPr lang="en-US" noProof="0" dirty="0"/>
              <a:t>For this reason these nations needed to hold U.S. dollar reserves.</a:t>
            </a:r>
          </a:p>
          <a:p>
            <a:r>
              <a:rPr lang="en-US" noProof="0" dirty="0"/>
              <a:t>Central banks running low on U.S. dollars could borrow them from the newly created International Monetary Fund (I</a:t>
            </a:r>
            <a:r>
              <a:rPr lang="en-US" sz="100" noProof="0" dirty="0"/>
              <a:t> </a:t>
            </a:r>
            <a:r>
              <a:rPr lang="en-US" noProof="0" dirty="0"/>
              <a:t>M</a:t>
            </a:r>
            <a:r>
              <a:rPr lang="en-US" sz="100" noProof="0" dirty="0"/>
              <a:t> </a:t>
            </a:r>
            <a:r>
              <a:rPr lang="en-US" noProof="0" dirty="0"/>
              <a:t>F).</a:t>
            </a:r>
          </a:p>
          <a:p>
            <a:r>
              <a:rPr lang="en-US" noProof="0" dirty="0"/>
              <a:t>Currency exchanges were dictated by the market and central banks either bought or sold U.S. dollars to keep the exchange rate fixed at the predetermined par exchange rate.</a:t>
            </a:r>
          </a:p>
        </p:txBody>
      </p:sp>
    </p:spTree>
    <p:extLst>
      <p:ext uri="{BB962C8B-B14F-4D97-AF65-F5344CB8AC3E}">
        <p14:creationId xmlns:p14="http://schemas.microsoft.com/office/powerpoint/2010/main" val="2795059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4B216-C945-42E6-9398-853CFFBC24CD}"/>
              </a:ext>
            </a:extLst>
          </p:cNvPr>
          <p:cNvSpPr>
            <a:spLocks noGrp="1"/>
          </p:cNvSpPr>
          <p:nvPr>
            <p:ph type="title"/>
          </p:nvPr>
        </p:nvSpPr>
        <p:spPr/>
        <p:txBody>
          <a:bodyPr/>
          <a:lstStyle/>
          <a:p>
            <a:r>
              <a:rPr lang="en-US" sz="3000" noProof="0" dirty="0">
                <a:solidFill>
                  <a:schemeClr val="tx2"/>
                </a:solidFill>
              </a:rPr>
              <a:t>Figure 18A.1: A Fixed Exchange Rate above Equilibrium Results in a Surplus of Pounds</a:t>
            </a:r>
          </a:p>
        </p:txBody>
      </p:sp>
      <p:pic>
        <p:nvPicPr>
          <p:cNvPr id="3" name="Picture 2" descr="A graph plots exchange rate dollar per pound versus quantity of pounds traded per day in millions. For long description in Notes pane, press F6."/>
          <p:cNvPicPr>
            <a:picLocks noChangeAspect="1"/>
          </p:cNvPicPr>
          <p:nvPr/>
        </p:nvPicPr>
        <p:blipFill>
          <a:blip r:embed="rId3"/>
          <a:stretch>
            <a:fillRect/>
          </a:stretch>
        </p:blipFill>
        <p:spPr>
          <a:xfrm>
            <a:off x="2675872" y="1546158"/>
            <a:ext cx="3889585" cy="2438611"/>
          </a:xfrm>
          <a:prstGeom prst="rect">
            <a:avLst/>
          </a:prstGeom>
        </p:spPr>
      </p:pic>
      <p:sp>
        <p:nvSpPr>
          <p:cNvPr id="5" name="Content Placeholder 4">
            <a:extLst>
              <a:ext uri="{FF2B5EF4-FFF2-40B4-BE49-F238E27FC236}">
                <a16:creationId xmlns:a16="http://schemas.microsoft.com/office/drawing/2014/main" id="{D1DCC503-A3CC-41CA-B183-FA05744F557B}"/>
              </a:ext>
            </a:extLst>
          </p:cNvPr>
          <p:cNvSpPr>
            <a:spLocks noGrp="1"/>
          </p:cNvSpPr>
          <p:nvPr>
            <p:ph sz="quarter" idx="14"/>
          </p:nvPr>
        </p:nvSpPr>
        <p:spPr>
          <a:xfrm>
            <a:off x="451003" y="4076072"/>
            <a:ext cx="8336280" cy="890133"/>
          </a:xfrm>
        </p:spPr>
        <p:txBody>
          <a:bodyPr lIns="0" tIns="0" rIns="0" bIns="0"/>
          <a:lstStyle/>
          <a:p>
            <a:pPr marL="432" indent="0">
              <a:buNone/>
            </a:pPr>
            <a:r>
              <a:rPr lang="en-US" sz="1800" noProof="0" dirty="0"/>
              <a:t>At the par exchange rate of $4 per pound, the quantity of pounds demanded by people who want to buy British goods is smaller than the quantity of pounds supplied by people who would like to exchange them for dollars. As a result, the</a:t>
            </a:r>
          </a:p>
        </p:txBody>
      </p:sp>
      <p:sp>
        <p:nvSpPr>
          <p:cNvPr id="12" name="Content Placeholder 11"/>
          <p:cNvSpPr>
            <a:spLocks noGrp="1"/>
          </p:cNvSpPr>
          <p:nvPr>
            <p:ph sz="quarter" idx="15"/>
          </p:nvPr>
        </p:nvSpPr>
        <p:spPr>
          <a:xfrm>
            <a:off x="451003" y="5043075"/>
            <a:ext cx="5614987" cy="318195"/>
          </a:xfrm>
        </p:spPr>
        <p:txBody>
          <a:bodyPr lIns="0" tIns="0" rIns="0" bIns="0"/>
          <a:lstStyle/>
          <a:p>
            <a:pPr marL="432" indent="0">
              <a:buNone/>
            </a:pPr>
            <a:r>
              <a:rPr lang="en-US" sz="1800" noProof="0" dirty="0"/>
              <a:t>Bank of England must use dollars to buy the surplus of</a:t>
            </a:r>
          </a:p>
        </p:txBody>
      </p:sp>
      <p:graphicFrame>
        <p:nvGraphicFramePr>
          <p:cNvPr id="25" name="Object 24" descr="1 pound"/>
          <p:cNvGraphicFramePr>
            <a:graphicFrameLocks noChangeAspect="1"/>
          </p:cNvGraphicFramePr>
          <p:nvPr>
            <p:extLst>
              <p:ext uri="{D42A27DB-BD31-4B8C-83A1-F6EECF244321}">
                <p14:modId xmlns:p14="http://schemas.microsoft.com/office/powerpoint/2010/main" val="3145942113"/>
              </p:ext>
            </p:extLst>
          </p:nvPr>
        </p:nvGraphicFramePr>
        <p:xfrm>
          <a:off x="6104563" y="5052962"/>
          <a:ext cx="297505" cy="260317"/>
        </p:xfrm>
        <a:graphic>
          <a:graphicData uri="http://schemas.openxmlformats.org/presentationml/2006/ole">
            <mc:AlternateContent xmlns:mc="http://schemas.openxmlformats.org/markup-compatibility/2006">
              <mc:Choice xmlns:v="urn:schemas-microsoft-com:vml" Requires="v">
                <p:oleObj name="Equation" r:id="rId4" imgW="203040" imgH="177480" progId="Equation.DSMT4">
                  <p:embed/>
                </p:oleObj>
              </mc:Choice>
              <mc:Fallback>
                <p:oleObj name="Equation" r:id="rId4" imgW="203040" imgH="177480" progId="Equation.DSMT4">
                  <p:embed/>
                  <p:pic>
                    <p:nvPicPr>
                      <p:cNvPr id="25" name="Object 24" descr="1 pound"/>
                      <p:cNvPicPr/>
                      <p:nvPr/>
                    </p:nvPicPr>
                    <p:blipFill>
                      <a:blip r:embed="rId5"/>
                      <a:stretch>
                        <a:fillRect/>
                      </a:stretch>
                    </p:blipFill>
                    <p:spPr>
                      <a:xfrm>
                        <a:off x="6104563" y="5052962"/>
                        <a:ext cx="297505" cy="260317"/>
                      </a:xfrm>
                      <a:prstGeom prst="rect">
                        <a:avLst/>
                      </a:prstGeom>
                    </p:spPr>
                  </p:pic>
                </p:oleObj>
              </mc:Fallback>
            </mc:AlternateContent>
          </a:graphicData>
        </a:graphic>
      </p:graphicFrame>
      <p:sp>
        <p:nvSpPr>
          <p:cNvPr id="13" name="Content Placeholder 12"/>
          <p:cNvSpPr>
            <a:spLocks noGrp="1"/>
          </p:cNvSpPr>
          <p:nvPr>
            <p:ph sz="quarter" idx="16"/>
          </p:nvPr>
        </p:nvSpPr>
        <p:spPr>
          <a:xfrm>
            <a:off x="6467857" y="5034669"/>
            <a:ext cx="2178050" cy="305977"/>
          </a:xfrm>
        </p:spPr>
        <p:txBody>
          <a:bodyPr lIns="0" tIns="0" rIns="0" bIns="0"/>
          <a:lstStyle/>
          <a:p>
            <a:pPr marL="432" indent="0">
              <a:buNone/>
            </a:pPr>
            <a:r>
              <a:rPr lang="en-US" sz="1800" noProof="0" dirty="0"/>
              <a:t>million per day. Only</a:t>
            </a:r>
          </a:p>
        </p:txBody>
      </p:sp>
      <p:sp>
        <p:nvSpPr>
          <p:cNvPr id="14" name="Content Placeholder 13"/>
          <p:cNvSpPr>
            <a:spLocks noGrp="1"/>
          </p:cNvSpPr>
          <p:nvPr>
            <p:ph sz="quarter" idx="17"/>
          </p:nvPr>
        </p:nvSpPr>
        <p:spPr>
          <a:xfrm>
            <a:off x="488311" y="5424977"/>
            <a:ext cx="8200229" cy="877965"/>
          </a:xfrm>
        </p:spPr>
        <p:txBody>
          <a:bodyPr lIns="0" tIns="0" rIns="0" bIns="0"/>
          <a:lstStyle/>
          <a:p>
            <a:pPr marL="432" indent="0">
              <a:buNone/>
            </a:pPr>
            <a:r>
              <a:rPr lang="en-US" sz="1800" noProof="0" dirty="0"/>
              <a:t>at an exchange rate of $2.80 per pound would the surplus be eliminated. If the par exchange rate was below the equilibrium exchange rate, there would be a shortage of domestic currency in the foreign exchange market.</a:t>
            </a:r>
          </a:p>
        </p:txBody>
      </p:sp>
    </p:spTree>
    <p:extLst>
      <p:ext uri="{BB962C8B-B14F-4D97-AF65-F5344CB8AC3E}">
        <p14:creationId xmlns:p14="http://schemas.microsoft.com/office/powerpoint/2010/main" val="2113377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2">
                                            <p:txEl>
                                              <p:pRg st="0" end="0"/>
                                            </p:txEl>
                                          </p:spTgt>
                                        </p:tgtEl>
                                        <p:attrNameLst>
                                          <p:attrName>style.visibility</p:attrName>
                                        </p:attrNameLst>
                                      </p:cBhvr>
                                      <p:to>
                                        <p:strVal val="visible"/>
                                      </p:to>
                                    </p:set>
                                    <p:animEffect transition="in" filter="fade">
                                      <p:cBhvr>
                                        <p:cTn id="15" dur="500"/>
                                        <p:tgtEl>
                                          <p:spTgt spid="12">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3">
                                            <p:txEl>
                                              <p:pRg st="0" end="0"/>
                                            </p:txEl>
                                          </p:spTgt>
                                        </p:tgtEl>
                                        <p:attrNameLst>
                                          <p:attrName>style.visibility</p:attrName>
                                        </p:attrNameLst>
                                      </p:cBhvr>
                                      <p:to>
                                        <p:strVal val="visible"/>
                                      </p:to>
                                    </p:set>
                                    <p:animEffect transition="in" filter="fade">
                                      <p:cBhvr>
                                        <p:cTn id="23" dur="500"/>
                                        <p:tgtEl>
                                          <p:spTgt spid="13">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4">
                                            <p:txEl>
                                              <p:pRg st="0" end="0"/>
                                            </p:txEl>
                                          </p:spTgt>
                                        </p:tgtEl>
                                        <p:attrNameLst>
                                          <p:attrName>style.visibility</p:attrName>
                                        </p:attrNameLst>
                                      </p:cBhvr>
                                      <p:to>
                                        <p:strVal val="visible"/>
                                      </p:to>
                                    </p:set>
                                    <p:animEffect transition="in" filter="fade">
                                      <p:cBhvr>
                                        <p:cTn id="27"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2" grpId="0" build="p"/>
      <p:bldP spid="13" grpId="0" build="p"/>
      <p:bldP spid="14"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DA5A6-255F-4CA1-B55D-9ACC2F553D2F}"/>
              </a:ext>
            </a:extLst>
          </p:cNvPr>
          <p:cNvSpPr>
            <a:spLocks noGrp="1"/>
          </p:cNvSpPr>
          <p:nvPr>
            <p:ph type="title"/>
          </p:nvPr>
        </p:nvSpPr>
        <p:spPr/>
        <p:txBody>
          <a:bodyPr/>
          <a:lstStyle/>
          <a:p>
            <a:r>
              <a:rPr lang="en-US" sz="3000" noProof="0" dirty="0"/>
              <a:t>The Collapse of the Bretton Woods System</a:t>
            </a:r>
          </a:p>
        </p:txBody>
      </p:sp>
      <p:sp>
        <p:nvSpPr>
          <p:cNvPr id="3" name="Content Placeholder 2">
            <a:extLst>
              <a:ext uri="{FF2B5EF4-FFF2-40B4-BE49-F238E27FC236}">
                <a16:creationId xmlns:a16="http://schemas.microsoft.com/office/drawing/2014/main" id="{EDA722B0-76CE-4257-B300-2FA4270789A7}"/>
              </a:ext>
            </a:extLst>
          </p:cNvPr>
          <p:cNvSpPr>
            <a:spLocks noGrp="1"/>
          </p:cNvSpPr>
          <p:nvPr>
            <p:ph sz="quarter" idx="13"/>
          </p:nvPr>
        </p:nvSpPr>
        <p:spPr>
          <a:xfrm>
            <a:off x="457200" y="1556326"/>
            <a:ext cx="8229600" cy="2787073"/>
          </a:xfrm>
        </p:spPr>
        <p:txBody>
          <a:bodyPr/>
          <a:lstStyle/>
          <a:p>
            <a:pPr marL="432" indent="0">
              <a:buNone/>
            </a:pPr>
            <a:r>
              <a:rPr lang="en-US" noProof="0" dirty="0">
                <a:solidFill>
                  <a:schemeClr val="tx1"/>
                </a:solidFill>
              </a:rPr>
              <a:t>By the late 1960s the Bretton Woods System had two major problems: </a:t>
            </a:r>
          </a:p>
          <a:p>
            <a:pPr marL="457632" indent="-457200">
              <a:buFont typeface="+mj-lt"/>
              <a:buAutoNum type="arabicPeriod"/>
            </a:pPr>
            <a:r>
              <a:rPr lang="en-US" noProof="0" dirty="0">
                <a:solidFill>
                  <a:schemeClr val="tx1"/>
                </a:solidFill>
              </a:rPr>
              <a:t>There were too many dollars held by other nations for the United States to be able to redeem them for gold.</a:t>
            </a:r>
          </a:p>
          <a:p>
            <a:pPr marL="457632" indent="-457200">
              <a:buFont typeface="+mj-lt"/>
              <a:buAutoNum type="arabicPeriod"/>
            </a:pPr>
            <a:r>
              <a:rPr lang="en-US" noProof="0" dirty="0">
                <a:solidFill>
                  <a:schemeClr val="tx1"/>
                </a:solidFill>
              </a:rPr>
              <a:t>Some countries with undervalued currencies, such as Germany, were unwilling to revalue their currencies.</a:t>
            </a:r>
          </a:p>
        </p:txBody>
      </p:sp>
      <p:sp>
        <p:nvSpPr>
          <p:cNvPr id="4" name="Content Placeholder 3">
            <a:extLst>
              <a:ext uri="{FF2B5EF4-FFF2-40B4-BE49-F238E27FC236}">
                <a16:creationId xmlns:a16="http://schemas.microsoft.com/office/drawing/2014/main" id="{DE1BC4AA-485F-48EF-B9FA-C8FB1B3CB692}"/>
              </a:ext>
            </a:extLst>
          </p:cNvPr>
          <p:cNvSpPr>
            <a:spLocks noGrp="1"/>
          </p:cNvSpPr>
          <p:nvPr>
            <p:ph sz="quarter" idx="14"/>
          </p:nvPr>
        </p:nvSpPr>
        <p:spPr>
          <a:xfrm>
            <a:off x="457200" y="4551045"/>
            <a:ext cx="8229600" cy="1042035"/>
          </a:xfrm>
        </p:spPr>
        <p:txBody>
          <a:bodyPr/>
          <a:lstStyle/>
          <a:p>
            <a:pPr marL="432" indent="0">
              <a:buNone/>
            </a:pPr>
            <a:r>
              <a:rPr lang="en-US" noProof="0" dirty="0">
                <a:solidFill>
                  <a:schemeClr val="tx1"/>
                </a:solidFill>
              </a:rPr>
              <a:t>The figure on the next slide shows the West German government’s situation in 1971.</a:t>
            </a:r>
          </a:p>
        </p:txBody>
      </p:sp>
    </p:spTree>
    <p:extLst>
      <p:ext uri="{BB962C8B-B14F-4D97-AF65-F5344CB8AC3E}">
        <p14:creationId xmlns:p14="http://schemas.microsoft.com/office/powerpoint/2010/main" val="330084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03445-EA8F-482F-B466-7C61E68B7132}"/>
              </a:ext>
            </a:extLst>
          </p:cNvPr>
          <p:cNvSpPr>
            <a:spLocks noGrp="1"/>
          </p:cNvSpPr>
          <p:nvPr>
            <p:ph type="title"/>
          </p:nvPr>
        </p:nvSpPr>
        <p:spPr/>
        <p:txBody>
          <a:bodyPr/>
          <a:lstStyle/>
          <a:p>
            <a:r>
              <a:rPr lang="en-US" sz="3000" noProof="0" dirty="0"/>
              <a:t>Figure 18A.2: West Germany’s Undervalued Exchange Rate</a:t>
            </a:r>
          </a:p>
        </p:txBody>
      </p:sp>
      <p:pic>
        <p:nvPicPr>
          <p:cNvPr id="3" name="Picture 2" descr="A graph plots exchange rate dollar per deutsche mark versus quantity of deutsche marks traded per day in millions. For long description in Notes pane, press F6."/>
          <p:cNvPicPr>
            <a:picLocks noChangeAspect="1"/>
          </p:cNvPicPr>
          <p:nvPr/>
        </p:nvPicPr>
        <p:blipFill>
          <a:blip r:embed="rId3"/>
          <a:stretch>
            <a:fillRect/>
          </a:stretch>
        </p:blipFill>
        <p:spPr>
          <a:xfrm>
            <a:off x="1973339" y="1491771"/>
            <a:ext cx="5194242" cy="3164098"/>
          </a:xfrm>
          <a:prstGeom prst="rect">
            <a:avLst/>
          </a:prstGeom>
        </p:spPr>
      </p:pic>
      <p:sp>
        <p:nvSpPr>
          <p:cNvPr id="4" name="Content Placeholder 3">
            <a:extLst>
              <a:ext uri="{FF2B5EF4-FFF2-40B4-BE49-F238E27FC236}">
                <a16:creationId xmlns:a16="http://schemas.microsoft.com/office/drawing/2014/main" id="{4655EDD2-82A4-4519-944E-FDEB9D03DC4B}"/>
              </a:ext>
            </a:extLst>
          </p:cNvPr>
          <p:cNvSpPr>
            <a:spLocks noGrp="1"/>
          </p:cNvSpPr>
          <p:nvPr>
            <p:ph sz="quarter" idx="14"/>
          </p:nvPr>
        </p:nvSpPr>
        <p:spPr>
          <a:xfrm>
            <a:off x="457200" y="4775086"/>
            <a:ext cx="8229600" cy="1535023"/>
          </a:xfrm>
        </p:spPr>
        <p:txBody>
          <a:bodyPr/>
          <a:lstStyle/>
          <a:p>
            <a:pPr marL="432" indent="0">
              <a:buNone/>
            </a:pPr>
            <a:r>
              <a:rPr lang="en-US" sz="1800" noProof="0" dirty="0">
                <a:solidFill>
                  <a:schemeClr val="tx1"/>
                </a:solidFill>
              </a:rPr>
              <a:t>By selling deutsche marks and buying dollars to defend the par exchange rate, the Bundesbank was increasing the West German money supply, risking an increase in the inflation rate. Because Germany had suffered a devastating hyperinflation during the 1920s, the fear of inflation was greater in Germany than in any other industrial country.</a:t>
            </a:r>
          </a:p>
        </p:txBody>
      </p:sp>
    </p:spTree>
    <p:extLst>
      <p:ext uri="{BB962C8B-B14F-4D97-AF65-F5344CB8AC3E}">
        <p14:creationId xmlns:p14="http://schemas.microsoft.com/office/powerpoint/2010/main" val="33761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Table 18.1 The U.S. Balance of Payments, 2020 (Billions of Dollars) </a:t>
            </a:r>
            <a:r>
              <a:rPr lang="en-US" sz="2000" b="0" noProof="0" dirty="0"/>
              <a:t>(1 of 2)</a:t>
            </a:r>
            <a:endParaRPr lang="en-US" sz="2000" noProof="0" dirty="0"/>
          </a:p>
        </p:txBody>
      </p:sp>
      <p:sp>
        <p:nvSpPr>
          <p:cNvPr id="6" name="Content Placeholder 5"/>
          <p:cNvSpPr>
            <a:spLocks noGrp="1"/>
          </p:cNvSpPr>
          <p:nvPr>
            <p:ph sz="quarter" idx="15"/>
          </p:nvPr>
        </p:nvSpPr>
        <p:spPr>
          <a:xfrm>
            <a:off x="457200" y="1520825"/>
            <a:ext cx="8093034" cy="1603375"/>
          </a:xfrm>
        </p:spPr>
        <p:txBody>
          <a:bodyPr/>
          <a:lstStyle/>
          <a:p>
            <a:pPr marL="432" indent="0">
              <a:spcBef>
                <a:spcPts val="600"/>
              </a:spcBef>
              <a:buNone/>
            </a:pPr>
            <a:r>
              <a:rPr lang="en-US" sz="1800" noProof="0" dirty="0"/>
              <a:t>A good way to understand economic interactions with other countries is by examining the </a:t>
            </a:r>
            <a:r>
              <a:rPr lang="en-US" sz="1800" b="1" noProof="0" dirty="0"/>
              <a:t>balance of payments</a:t>
            </a:r>
            <a:r>
              <a:rPr lang="en-US" sz="1800" noProof="0" dirty="0"/>
              <a:t> (B</a:t>
            </a:r>
            <a:r>
              <a:rPr lang="en-US" sz="100" noProof="0" dirty="0"/>
              <a:t> </a:t>
            </a:r>
            <a:r>
              <a:rPr lang="en-US" sz="1800" noProof="0" dirty="0"/>
              <a:t>o</a:t>
            </a:r>
            <a:r>
              <a:rPr lang="en-US" sz="100" noProof="0" dirty="0"/>
              <a:t> </a:t>
            </a:r>
            <a:r>
              <a:rPr lang="en-US" sz="1800" noProof="0" dirty="0"/>
              <a:t>P): the record of a country’s trade with other countries in goods, services, and assets.</a:t>
            </a:r>
          </a:p>
          <a:p>
            <a:pPr marL="432" indent="0">
              <a:spcBef>
                <a:spcPts val="600"/>
              </a:spcBef>
              <a:buNone/>
            </a:pPr>
            <a:r>
              <a:rPr lang="en-US" sz="1800" noProof="0" dirty="0"/>
              <a:t>It is composed of the </a:t>
            </a:r>
            <a:r>
              <a:rPr lang="en-US" sz="1800" b="1" noProof="0" dirty="0"/>
              <a:t>current account:</a:t>
            </a:r>
            <a:r>
              <a:rPr lang="en-US" sz="1800" noProof="0" dirty="0"/>
              <a:t> the part of the B</a:t>
            </a:r>
            <a:r>
              <a:rPr lang="en-US" sz="100" noProof="0" dirty="0"/>
              <a:t> </a:t>
            </a:r>
            <a:r>
              <a:rPr lang="en-US" sz="1800" noProof="0" dirty="0"/>
              <a:t>o</a:t>
            </a:r>
            <a:r>
              <a:rPr lang="en-US" sz="100" noProof="0" dirty="0"/>
              <a:t> </a:t>
            </a:r>
            <a:r>
              <a:rPr lang="en-US" sz="1800" noProof="0" dirty="0"/>
              <a:t>P that records the country’s net exports, net income on investments, and net transfers…</a:t>
            </a:r>
          </a:p>
        </p:txBody>
      </p:sp>
      <p:pic>
        <p:nvPicPr>
          <p:cNvPr id="8" name="Picture 7" descr="A table depicts the U S balance of payments in 2022 in billions of dollars. For long description in Notes pane, press F6.">
            <a:extLst>
              <a:ext uri="{FF2B5EF4-FFF2-40B4-BE49-F238E27FC236}">
                <a16:creationId xmlns:a16="http://schemas.microsoft.com/office/drawing/2014/main" id="{355E118C-6C06-8D0C-16AD-3B16749A0381}"/>
              </a:ext>
            </a:extLst>
          </p:cNvPr>
          <p:cNvPicPr>
            <a:picLocks noChangeAspect="1"/>
          </p:cNvPicPr>
          <p:nvPr/>
        </p:nvPicPr>
        <p:blipFill rotWithShape="1">
          <a:blip r:embed="rId3"/>
          <a:srcRect b="38443"/>
          <a:stretch/>
        </p:blipFill>
        <p:spPr>
          <a:xfrm>
            <a:off x="1647523" y="3316738"/>
            <a:ext cx="5848954" cy="2885536"/>
          </a:xfrm>
          <a:prstGeom prst="rect">
            <a:avLst/>
          </a:prstGeom>
        </p:spPr>
      </p:pic>
    </p:spTree>
    <p:extLst>
      <p:ext uri="{BB962C8B-B14F-4D97-AF65-F5344CB8AC3E}">
        <p14:creationId xmlns:p14="http://schemas.microsoft.com/office/powerpoint/2010/main" val="778123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DA5A6-255F-4CA1-B55D-9ACC2F553D2F}"/>
              </a:ext>
            </a:extLst>
          </p:cNvPr>
          <p:cNvSpPr>
            <a:spLocks noGrp="1"/>
          </p:cNvSpPr>
          <p:nvPr>
            <p:ph type="title"/>
          </p:nvPr>
        </p:nvSpPr>
        <p:spPr/>
        <p:txBody>
          <a:bodyPr/>
          <a:lstStyle/>
          <a:p>
            <a:r>
              <a:rPr lang="en-US" sz="3000" noProof="0" dirty="0"/>
              <a:t>Relaxed Capital Controls Encouraged Currency Speculation</a:t>
            </a:r>
          </a:p>
        </p:txBody>
      </p:sp>
      <p:sp>
        <p:nvSpPr>
          <p:cNvPr id="3" name="Content Placeholder 2">
            <a:extLst>
              <a:ext uri="{FF2B5EF4-FFF2-40B4-BE49-F238E27FC236}">
                <a16:creationId xmlns:a16="http://schemas.microsoft.com/office/drawing/2014/main" id="{EDA722B0-76CE-4257-B300-2FA4270789A7}"/>
              </a:ext>
            </a:extLst>
          </p:cNvPr>
          <p:cNvSpPr>
            <a:spLocks noGrp="1"/>
          </p:cNvSpPr>
          <p:nvPr>
            <p:ph sz="quarter" idx="13"/>
          </p:nvPr>
        </p:nvSpPr>
        <p:spPr>
          <a:xfrm>
            <a:off x="457200" y="1556326"/>
            <a:ext cx="8229600" cy="4490791"/>
          </a:xfrm>
        </p:spPr>
        <p:txBody>
          <a:bodyPr/>
          <a:lstStyle/>
          <a:p>
            <a:pPr marL="432" indent="0">
              <a:buNone/>
            </a:pPr>
            <a:r>
              <a:rPr lang="en-US" noProof="0" dirty="0"/>
              <a:t>When international trade and currency speculation were less common, a country’s currency could survive being overvalued.</a:t>
            </a:r>
          </a:p>
          <a:p>
            <a:pPr marL="432" indent="0">
              <a:buNone/>
            </a:pPr>
            <a:r>
              <a:rPr lang="en-US" noProof="0" dirty="0"/>
              <a:t>But during the 1960s, most European countries (including Germany) relaxed their </a:t>
            </a:r>
            <a:r>
              <a:rPr lang="en-US" b="1" noProof="0" dirty="0"/>
              <a:t>capital controls</a:t>
            </a:r>
            <a:r>
              <a:rPr lang="en-US" noProof="0" dirty="0"/>
              <a:t>, limits on the flow of foreign exchange and financial investment across countries.</a:t>
            </a:r>
          </a:p>
          <a:p>
            <a:r>
              <a:rPr lang="en-US" noProof="0" dirty="0"/>
              <a:t>This made it easier for investors to speculate on changes in exchange rates.</a:t>
            </a:r>
          </a:p>
        </p:txBody>
      </p:sp>
    </p:spTree>
    <p:extLst>
      <p:ext uri="{BB962C8B-B14F-4D97-AF65-F5344CB8AC3E}">
        <p14:creationId xmlns:p14="http://schemas.microsoft.com/office/powerpoint/2010/main" val="2123416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E4960-A862-4938-95D8-DCB947FE0064}"/>
              </a:ext>
            </a:extLst>
          </p:cNvPr>
          <p:cNvSpPr>
            <a:spLocks noGrp="1"/>
          </p:cNvSpPr>
          <p:nvPr>
            <p:ph type="title"/>
          </p:nvPr>
        </p:nvSpPr>
        <p:spPr/>
        <p:txBody>
          <a:bodyPr/>
          <a:lstStyle/>
          <a:p>
            <a:r>
              <a:rPr lang="en-US" sz="3200" noProof="0" dirty="0"/>
              <a:t>Figure 18A.3: Destabilizing Speculation against the Deutsche Mark, 1971 </a:t>
            </a:r>
          </a:p>
        </p:txBody>
      </p:sp>
      <p:pic>
        <p:nvPicPr>
          <p:cNvPr id="3" name="Picture 2" descr="The previous graph of exchange rate dollar per deutsche mark versus quantity of deutsche marks traded per day in millions is displayed with an additional demand curve. For long description in Notes pane, press F6."/>
          <p:cNvPicPr>
            <a:picLocks noChangeAspect="1"/>
          </p:cNvPicPr>
          <p:nvPr/>
        </p:nvPicPr>
        <p:blipFill>
          <a:blip r:embed="rId3"/>
          <a:stretch>
            <a:fillRect/>
          </a:stretch>
        </p:blipFill>
        <p:spPr>
          <a:xfrm>
            <a:off x="1770645" y="1520825"/>
            <a:ext cx="5602710" cy="2877561"/>
          </a:xfrm>
          <a:prstGeom prst="rect">
            <a:avLst/>
          </a:prstGeom>
        </p:spPr>
      </p:pic>
      <p:sp>
        <p:nvSpPr>
          <p:cNvPr id="4" name="Content Placeholder 3">
            <a:extLst>
              <a:ext uri="{FF2B5EF4-FFF2-40B4-BE49-F238E27FC236}">
                <a16:creationId xmlns:a16="http://schemas.microsoft.com/office/drawing/2014/main" id="{AA218D09-608C-4C11-8A95-775687DE62CD}"/>
              </a:ext>
            </a:extLst>
          </p:cNvPr>
          <p:cNvSpPr>
            <a:spLocks noGrp="1"/>
          </p:cNvSpPr>
          <p:nvPr>
            <p:ph sz="quarter" idx="14"/>
          </p:nvPr>
        </p:nvSpPr>
        <p:spPr>
          <a:xfrm>
            <a:off x="457200" y="4597052"/>
            <a:ext cx="8229600" cy="1665149"/>
          </a:xfrm>
        </p:spPr>
        <p:txBody>
          <a:bodyPr/>
          <a:lstStyle/>
          <a:p>
            <a:pPr marL="432" indent="0">
              <a:spcBef>
                <a:spcPts val="600"/>
              </a:spcBef>
              <a:buNone/>
            </a:pPr>
            <a:r>
              <a:rPr lang="en-US" sz="1800" noProof="0" dirty="0"/>
              <a:t>Investors were convinced Germany would revalue its currency and they bought more deutsche marks which made it even more difficult for the Bundesbank to enter the market and push the exchange rate back to the par exchange rate.</a:t>
            </a:r>
          </a:p>
          <a:p>
            <a:pPr marL="432" indent="0">
              <a:spcBef>
                <a:spcPts val="600"/>
              </a:spcBef>
              <a:buNone/>
            </a:pPr>
            <a:r>
              <a:rPr lang="en-US" sz="1800" noProof="0" dirty="0"/>
              <a:t>Facing a bill of $250 million per day to maintain the par exchange rate, the West German government decided to allow the mark to float.</a:t>
            </a:r>
          </a:p>
        </p:txBody>
      </p:sp>
    </p:spTree>
    <p:extLst>
      <p:ext uri="{BB962C8B-B14F-4D97-AF65-F5344CB8AC3E}">
        <p14:creationId xmlns:p14="http://schemas.microsoft.com/office/powerpoint/2010/main" val="2631110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noProof="0"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noProof="0" dirty="0"/>
              <a:t>This work is protected by United States copyright laws and is</a:t>
            </a:r>
            <a:r>
              <a:rPr lang="en-US" b="1" baseline="0" noProof="0" dirty="0"/>
              <a:t> </a:t>
            </a:r>
            <a:r>
              <a:rPr lang="en-US" b="1" noProof="0"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Table 18.1 The U.S. Balance of Payments, 2020 (Billions of Dollars) </a:t>
            </a:r>
            <a:r>
              <a:rPr lang="en-US" sz="2000" b="0" noProof="0" dirty="0"/>
              <a:t>(2 of 2)</a:t>
            </a:r>
            <a:endParaRPr lang="en-US" sz="2000" noProof="0" dirty="0"/>
          </a:p>
        </p:txBody>
      </p:sp>
      <p:graphicFrame>
        <p:nvGraphicFramePr>
          <p:cNvPr id="3" name="Table 2"/>
          <p:cNvGraphicFramePr>
            <a:graphicFrameLocks noGrp="1"/>
          </p:cNvGraphicFramePr>
          <p:nvPr>
            <p:extLst>
              <p:ext uri="{D42A27DB-BD31-4B8C-83A1-F6EECF244321}">
                <p14:modId xmlns:p14="http://schemas.microsoft.com/office/powerpoint/2010/main" val="1189349068"/>
              </p:ext>
            </p:extLst>
          </p:nvPr>
        </p:nvGraphicFramePr>
        <p:xfrm>
          <a:off x="457199" y="1634995"/>
          <a:ext cx="7584510" cy="1483360"/>
        </p:xfrm>
        <a:graphic>
          <a:graphicData uri="http://schemas.openxmlformats.org/drawingml/2006/table">
            <a:tbl>
              <a:tblPr firstRow="1" bandRow="1">
                <a:tableStyleId>{2D5ABB26-0587-4C30-8999-92F81FD0307C}</a:tableStyleId>
              </a:tblPr>
              <a:tblGrid>
                <a:gridCol w="4966571">
                  <a:extLst>
                    <a:ext uri="{9D8B030D-6E8A-4147-A177-3AD203B41FA5}">
                      <a16:colId xmlns:a16="http://schemas.microsoft.com/office/drawing/2014/main" val="304578532"/>
                    </a:ext>
                  </a:extLst>
                </a:gridCol>
                <a:gridCol w="1478071">
                  <a:extLst>
                    <a:ext uri="{9D8B030D-6E8A-4147-A177-3AD203B41FA5}">
                      <a16:colId xmlns:a16="http://schemas.microsoft.com/office/drawing/2014/main" val="2079016769"/>
                    </a:ext>
                  </a:extLst>
                </a:gridCol>
                <a:gridCol w="1139868">
                  <a:extLst>
                    <a:ext uri="{9D8B030D-6E8A-4147-A177-3AD203B41FA5}">
                      <a16:colId xmlns:a16="http://schemas.microsoft.com/office/drawing/2014/main" val="33973796"/>
                    </a:ext>
                  </a:extLst>
                </a:gridCol>
              </a:tblGrid>
              <a:tr h="370840">
                <a:tc>
                  <a:txBody>
                    <a:bodyPr/>
                    <a:lstStyle/>
                    <a:p>
                      <a:r>
                        <a:rPr lang="en-US" sz="1400" b="1" noProof="0" dirty="0">
                          <a:latin typeface="+mn-lt"/>
                        </a:rPr>
                        <a:t>Financial Account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00" noProof="0" dirty="0">
                          <a:latin typeface="+mn-lt"/>
                        </a:rPr>
                        <a:t>blank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 noProof="0" dirty="0">
                          <a:latin typeface="+mn-lt"/>
                        </a:rPr>
                        <a:t>blank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27464403"/>
                  </a:ext>
                </a:extLst>
              </a:tr>
              <a:tr h="370840">
                <a:tc>
                  <a:txBody>
                    <a:bodyPr/>
                    <a:lstStyle/>
                    <a:p>
                      <a:pPr marL="226800"/>
                      <a:r>
                        <a:rPr lang="en-US" sz="1400" noProof="0" dirty="0">
                          <a:latin typeface="+mn-lt"/>
                        </a:rPr>
                        <a:t>Increase in foreign holdings of assets in the United States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400" noProof="0" dirty="0">
                          <a:latin typeface="+mn-lt"/>
                        </a:rPr>
                        <a:t>1,565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 b="0" i="0" u="none" strike="noStrike" kern="0" cap="none" spc="0" normalizeH="0" baseline="0" noProof="0" dirty="0">
                          <a:ln>
                            <a:noFill/>
                          </a:ln>
                          <a:solidFill>
                            <a:srgbClr val="000000"/>
                          </a:solidFill>
                          <a:effectLst/>
                          <a:uLnTx/>
                          <a:uFillTx/>
                          <a:latin typeface="+mn-lt"/>
                          <a:ea typeface="+mn-ea"/>
                          <a:cs typeface="+mn-cs"/>
                          <a:sym typeface="Arial"/>
                        </a:rPr>
                        <a:t>blank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720135412"/>
                  </a:ext>
                </a:extLst>
              </a:tr>
              <a:tr h="370840">
                <a:tc>
                  <a:txBody>
                    <a:bodyPr/>
                    <a:lstStyle/>
                    <a:p>
                      <a:pPr marL="226800"/>
                      <a:r>
                        <a:rPr lang="en-US" sz="1400" noProof="0" dirty="0">
                          <a:latin typeface="+mn-lt"/>
                        </a:rPr>
                        <a:t>Increase in U.S. holdings of assets in foreign countries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00" noProof="0" dirty="0">
                          <a:latin typeface="+mn-lt"/>
                        </a:rPr>
                        <a:t>Negative 841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 b="0" i="0" u="none" strike="noStrike" kern="0" cap="none" spc="0" normalizeH="0" baseline="0" noProof="0" dirty="0">
                          <a:ln>
                            <a:noFill/>
                          </a:ln>
                          <a:solidFill>
                            <a:srgbClr val="000000"/>
                          </a:solidFill>
                          <a:effectLst/>
                          <a:uLnTx/>
                          <a:uFillTx/>
                          <a:latin typeface="+mn-lt"/>
                          <a:ea typeface="+mn-ea"/>
                          <a:cs typeface="+mn-cs"/>
                          <a:sym typeface="Arial"/>
                        </a:rPr>
                        <a:t>blank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021419620"/>
                  </a:ext>
                </a:extLst>
              </a:tr>
              <a:tr h="370840">
                <a:tc>
                  <a:txBody>
                    <a:bodyPr/>
                    <a:lstStyle/>
                    <a:p>
                      <a:r>
                        <a:rPr lang="en-US" sz="1400" b="1" noProof="0" dirty="0">
                          <a:latin typeface="+mn-lt"/>
                        </a:rPr>
                        <a:t>Balance on financial account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 noProof="0" dirty="0">
                          <a:latin typeface="+mn-lt"/>
                        </a:rPr>
                        <a:t>blank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b="1" noProof="0" dirty="0">
                          <a:latin typeface="+mn-lt"/>
                        </a:rPr>
                        <a:t>741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5451456"/>
                  </a:ext>
                </a:extLst>
              </a:tr>
            </a:tbl>
          </a:graphicData>
        </a:graphic>
      </p:graphicFrame>
      <p:graphicFrame>
        <p:nvGraphicFramePr>
          <p:cNvPr id="4" name="Object 3">
            <a:extLst>
              <a:ext uri="{C183D7F6-B498-43B3-948B-1728B52AA6E4}">
                <adec:decorative xmlns:adec="http://schemas.microsoft.com/office/drawing/2017/decorative" val="1"/>
              </a:ext>
            </a:extLst>
          </p:cNvPr>
          <p:cNvGraphicFramePr>
            <a:graphicFrameLocks noChangeAspect="1"/>
          </p:cNvGraphicFramePr>
          <p:nvPr>
            <p:extLst>
              <p:ext uri="{D42A27DB-BD31-4B8C-83A1-F6EECF244321}">
                <p14:modId xmlns:p14="http://schemas.microsoft.com/office/powerpoint/2010/main" val="431878410"/>
              </p:ext>
            </p:extLst>
          </p:nvPr>
        </p:nvGraphicFramePr>
        <p:xfrm>
          <a:off x="5539152" y="2445898"/>
          <a:ext cx="445643" cy="215138"/>
        </p:xfrm>
        <a:graphic>
          <a:graphicData uri="http://schemas.openxmlformats.org/presentationml/2006/ole">
            <mc:AlternateContent xmlns:mc="http://schemas.openxmlformats.org/markup-compatibility/2006">
              <mc:Choice xmlns:v="urn:schemas-microsoft-com:vml" Requires="v">
                <p:oleObj name="Equation" r:id="rId3" imgW="368280" imgH="177480" progId="Equation.DSMT4">
                  <p:embed/>
                </p:oleObj>
              </mc:Choice>
              <mc:Fallback>
                <p:oleObj name="Equation" r:id="rId3" imgW="368280" imgH="177480" progId="Equation.DSMT4">
                  <p:embed/>
                  <p:pic>
                    <p:nvPicPr>
                      <p:cNvPr id="4" name="Object 3">
                        <a:extLst>
                          <a:ext uri="{C183D7F6-B498-43B3-948B-1728B52AA6E4}">
                            <adec:decorative xmlns:adec="http://schemas.microsoft.com/office/drawing/2017/decorative" val="1"/>
                          </a:ext>
                        </a:extLst>
                      </p:cNvPr>
                      <p:cNvPicPr/>
                      <p:nvPr/>
                    </p:nvPicPr>
                    <p:blipFill>
                      <a:blip r:embed="rId4"/>
                      <a:stretch>
                        <a:fillRect/>
                      </a:stretch>
                    </p:blipFill>
                    <p:spPr>
                      <a:xfrm>
                        <a:off x="5539152" y="2445898"/>
                        <a:ext cx="445643" cy="215138"/>
                      </a:xfrm>
                      <a:prstGeom prst="rect">
                        <a:avLst/>
                      </a:prstGeom>
                      <a:solidFill>
                        <a:schemeClr val="bg1"/>
                      </a:solidFill>
                    </p:spPr>
                  </p:pic>
                </p:oleObj>
              </mc:Fallback>
            </mc:AlternateContent>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961557274"/>
              </p:ext>
            </p:extLst>
          </p:nvPr>
        </p:nvGraphicFramePr>
        <p:xfrm>
          <a:off x="431800" y="3270755"/>
          <a:ext cx="7584510" cy="1112520"/>
        </p:xfrm>
        <a:graphic>
          <a:graphicData uri="http://schemas.openxmlformats.org/drawingml/2006/table">
            <a:tbl>
              <a:tblPr firstRow="1" bandRow="1">
                <a:tableStyleId>{2D5ABB26-0587-4C30-8999-92F81FD0307C}</a:tableStyleId>
              </a:tblPr>
              <a:tblGrid>
                <a:gridCol w="4966571">
                  <a:extLst>
                    <a:ext uri="{9D8B030D-6E8A-4147-A177-3AD203B41FA5}">
                      <a16:colId xmlns:a16="http://schemas.microsoft.com/office/drawing/2014/main" val="304578532"/>
                    </a:ext>
                  </a:extLst>
                </a:gridCol>
                <a:gridCol w="1478071">
                  <a:extLst>
                    <a:ext uri="{9D8B030D-6E8A-4147-A177-3AD203B41FA5}">
                      <a16:colId xmlns:a16="http://schemas.microsoft.com/office/drawing/2014/main" val="2079016769"/>
                    </a:ext>
                  </a:extLst>
                </a:gridCol>
                <a:gridCol w="1139868">
                  <a:extLst>
                    <a:ext uri="{9D8B030D-6E8A-4147-A177-3AD203B41FA5}">
                      <a16:colId xmlns:a16="http://schemas.microsoft.com/office/drawing/2014/main" val="33973796"/>
                    </a:ext>
                  </a:extLst>
                </a:gridCol>
              </a:tblGrid>
              <a:tr h="370840">
                <a:tc>
                  <a:txBody>
                    <a:bodyPr/>
                    <a:lstStyle/>
                    <a:p>
                      <a:r>
                        <a:rPr lang="en-US" sz="1400" b="1" noProof="0" dirty="0">
                          <a:latin typeface="+mn-lt"/>
                        </a:rPr>
                        <a:t>Balance on Capital Account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 b="0" i="0" u="none" strike="noStrike" kern="0" cap="none" spc="0" normalizeH="0" baseline="0" noProof="0" dirty="0">
                          <a:ln>
                            <a:noFill/>
                          </a:ln>
                          <a:solidFill>
                            <a:srgbClr val="000000"/>
                          </a:solidFill>
                          <a:effectLst/>
                          <a:uLnTx/>
                          <a:uFillTx/>
                          <a:latin typeface="+mn-lt"/>
                          <a:ea typeface="+mn-ea"/>
                          <a:cs typeface="+mn-cs"/>
                          <a:sym typeface="Arial"/>
                        </a:rPr>
                        <a:t>blank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182563" marR="0" lvl="0" indent="0" algn="l" defTabSz="914400" rtl="0" eaLnBrk="1" fontAlgn="auto" latinLnBrk="0" hangingPunct="1">
                        <a:lnSpc>
                          <a:spcPct val="100000"/>
                        </a:lnSpc>
                        <a:spcBef>
                          <a:spcPts val="0"/>
                        </a:spcBef>
                        <a:spcAft>
                          <a:spcPts val="0"/>
                        </a:spcAft>
                        <a:buClrTx/>
                        <a:buSzTx/>
                        <a:buFontTx/>
                        <a:buNone/>
                        <a:tabLst/>
                        <a:defRPr/>
                      </a:pPr>
                      <a:r>
                        <a:rPr lang="en-US" sz="100" noProof="0" dirty="0">
                          <a:latin typeface="+mn-lt"/>
                        </a:rPr>
                        <a:t>Negative 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27464403"/>
                  </a:ext>
                </a:extLst>
              </a:tr>
              <a:tr h="370840">
                <a:tc>
                  <a:txBody>
                    <a:bodyPr/>
                    <a:lstStyle/>
                    <a:p>
                      <a:pPr marL="0"/>
                      <a:r>
                        <a:rPr lang="en-US" sz="1400" b="1" noProof="0" dirty="0">
                          <a:latin typeface="+mn-lt"/>
                        </a:rPr>
                        <a:t>Statistical discrepancy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 b="0" i="0" u="none" strike="noStrike" kern="0" cap="none" spc="0" normalizeH="0" baseline="0" noProof="0">
                          <a:ln>
                            <a:noFill/>
                          </a:ln>
                          <a:solidFill>
                            <a:srgbClr val="000000"/>
                          </a:solidFill>
                          <a:effectLst/>
                          <a:uLnTx/>
                          <a:uFillTx/>
                          <a:latin typeface="+mn-lt"/>
                          <a:ea typeface="+mn-ea"/>
                          <a:cs typeface="+mn-cs"/>
                          <a:sym typeface="Arial"/>
                        </a:rPr>
                        <a:t>blank</a:t>
                      </a:r>
                      <a:endParaRPr kumimoji="0" lang="en-US" sz="100" b="0" i="0" u="none" strike="noStrike" kern="0" cap="none" spc="0" normalizeH="0" baseline="0" noProof="0" dirty="0">
                        <a:ln>
                          <a:noFill/>
                        </a:ln>
                        <a:solidFill>
                          <a:srgbClr val="000000"/>
                        </a:solidFill>
                        <a:effectLst/>
                        <a:uLnTx/>
                        <a:uFillTx/>
                        <a:latin typeface="+mn-lt"/>
                        <a:ea typeface="+mn-ea"/>
                        <a:cs typeface="+mn-cs"/>
                        <a:sym typeface="Aria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92075" marR="0" lvl="0" indent="0" algn="l" defTabSz="914400" rtl="0" eaLnBrk="1" fontAlgn="auto" latinLnBrk="0" hangingPunct="1">
                        <a:lnSpc>
                          <a:spcPct val="100000"/>
                        </a:lnSpc>
                        <a:spcBef>
                          <a:spcPts val="0"/>
                        </a:spcBef>
                        <a:spcAft>
                          <a:spcPts val="0"/>
                        </a:spcAft>
                        <a:buClrTx/>
                        <a:buSzTx/>
                        <a:buFontTx/>
                        <a:buNone/>
                        <a:tabLst/>
                        <a:defRPr/>
                      </a:pPr>
                      <a:r>
                        <a:rPr kumimoji="0" lang="en-US" sz="100" b="0" i="0" u="none" strike="noStrike" kern="0" cap="none" spc="0" normalizeH="0" baseline="0" noProof="0" dirty="0">
                          <a:ln>
                            <a:noFill/>
                          </a:ln>
                          <a:solidFill>
                            <a:srgbClr val="000000"/>
                          </a:solidFill>
                          <a:effectLst/>
                          <a:uLnTx/>
                          <a:uFillTx/>
                          <a:latin typeface="+mn-lt"/>
                          <a:ea typeface="+mn-ea"/>
                          <a:cs typeface="+mn-cs"/>
                          <a:sym typeface="Arial"/>
                        </a:rPr>
                        <a:t>Negative 252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720135412"/>
                  </a:ext>
                </a:extLst>
              </a:tr>
              <a:tr h="370840">
                <a:tc>
                  <a:txBody>
                    <a:bodyPr/>
                    <a:lstStyle/>
                    <a:p>
                      <a:pPr marL="0"/>
                      <a:r>
                        <a:rPr lang="en-US" sz="1400" b="1" noProof="0" dirty="0">
                          <a:latin typeface="+mn-lt"/>
                        </a:rPr>
                        <a:t>Balance of payments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 b="0" i="0" u="none" strike="noStrike" kern="0" cap="none" spc="0" normalizeH="0" baseline="0" noProof="0">
                          <a:ln>
                            <a:noFill/>
                          </a:ln>
                          <a:solidFill>
                            <a:srgbClr val="000000"/>
                          </a:solidFill>
                          <a:effectLst/>
                          <a:uLnTx/>
                          <a:uFillTx/>
                          <a:latin typeface="+mn-lt"/>
                          <a:ea typeface="+mn-ea"/>
                          <a:cs typeface="+mn-cs"/>
                          <a:sym typeface="Arial"/>
                        </a:rPr>
                        <a:t>blank</a:t>
                      </a:r>
                      <a:endParaRPr kumimoji="0" lang="en-US" sz="100" b="0" i="0" u="none" strike="noStrike" kern="0" cap="none" spc="0" normalizeH="0" baseline="0" noProof="0" dirty="0">
                        <a:ln>
                          <a:noFill/>
                        </a:ln>
                        <a:solidFill>
                          <a:srgbClr val="000000"/>
                        </a:solidFill>
                        <a:effectLst/>
                        <a:uLnTx/>
                        <a:uFillTx/>
                        <a:latin typeface="+mn-lt"/>
                        <a:ea typeface="+mn-ea"/>
                        <a:cs typeface="+mn-cs"/>
                        <a:sym typeface="Aria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339725"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mn-lt"/>
                          <a:ea typeface="+mn-ea"/>
                          <a:cs typeface="+mn-cs"/>
                          <a:sym typeface="Arial"/>
                        </a:rPr>
                        <a:t>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1419620"/>
                  </a:ext>
                </a:extLst>
              </a:tr>
            </a:tbl>
          </a:graphicData>
        </a:graphic>
      </p:graphicFrame>
      <p:graphicFrame>
        <p:nvGraphicFramePr>
          <p:cNvPr id="8" name="Object 7">
            <a:extLst>
              <a:ext uri="{C183D7F6-B498-43B3-948B-1728B52AA6E4}">
                <adec:decorative xmlns:adec="http://schemas.microsoft.com/office/drawing/2017/decorative" val="1"/>
              </a:ext>
            </a:extLst>
          </p:cNvPr>
          <p:cNvGraphicFramePr>
            <a:graphicFrameLocks noChangeAspect="1"/>
          </p:cNvGraphicFramePr>
          <p:nvPr>
            <p:extLst>
              <p:ext uri="{D42A27DB-BD31-4B8C-83A1-F6EECF244321}">
                <p14:modId xmlns:p14="http://schemas.microsoft.com/office/powerpoint/2010/main" val="2499388864"/>
              </p:ext>
            </p:extLst>
          </p:nvPr>
        </p:nvGraphicFramePr>
        <p:xfrm>
          <a:off x="7159496" y="3363913"/>
          <a:ext cx="261938" cy="214312"/>
        </p:xfrm>
        <a:graphic>
          <a:graphicData uri="http://schemas.openxmlformats.org/presentationml/2006/ole">
            <mc:AlternateContent xmlns:mc="http://schemas.openxmlformats.org/markup-compatibility/2006">
              <mc:Choice xmlns:v="urn:schemas-microsoft-com:vml" Requires="v">
                <p:oleObj name="Equation" r:id="rId5" imgW="215640" imgH="177480" progId="Equation.DSMT4">
                  <p:embed/>
                </p:oleObj>
              </mc:Choice>
              <mc:Fallback>
                <p:oleObj name="Equation" r:id="rId5" imgW="215640" imgH="177480" progId="Equation.DSMT4">
                  <p:embed/>
                  <p:pic>
                    <p:nvPicPr>
                      <p:cNvPr id="8" name="Object 7">
                        <a:extLst>
                          <a:ext uri="{C183D7F6-B498-43B3-948B-1728B52AA6E4}">
                            <adec:decorative xmlns:adec="http://schemas.microsoft.com/office/drawing/2017/decorative" val="1"/>
                          </a:ext>
                        </a:extLst>
                      </p:cNvPr>
                      <p:cNvPicPr/>
                      <p:nvPr/>
                    </p:nvPicPr>
                    <p:blipFill>
                      <a:blip r:embed="rId6"/>
                      <a:stretch>
                        <a:fillRect/>
                      </a:stretch>
                    </p:blipFill>
                    <p:spPr>
                      <a:xfrm>
                        <a:off x="7159496" y="3363913"/>
                        <a:ext cx="261938" cy="214312"/>
                      </a:xfrm>
                      <a:prstGeom prst="rect">
                        <a:avLst/>
                      </a:prstGeom>
                      <a:solidFill>
                        <a:schemeClr val="bg1"/>
                      </a:solidFill>
                    </p:spPr>
                  </p:pic>
                </p:oleObj>
              </mc:Fallback>
            </mc:AlternateContent>
          </a:graphicData>
        </a:graphic>
      </p:graphicFrame>
      <p:graphicFrame>
        <p:nvGraphicFramePr>
          <p:cNvPr id="9" name="Object 8">
            <a:extLst>
              <a:ext uri="{C183D7F6-B498-43B3-948B-1728B52AA6E4}">
                <adec:decorative xmlns:adec="http://schemas.microsoft.com/office/drawing/2017/decorative" val="1"/>
              </a:ext>
            </a:extLst>
          </p:cNvPr>
          <p:cNvGraphicFramePr>
            <a:graphicFrameLocks noChangeAspect="1"/>
          </p:cNvGraphicFramePr>
          <p:nvPr>
            <p:extLst>
              <p:ext uri="{D42A27DB-BD31-4B8C-83A1-F6EECF244321}">
                <p14:modId xmlns:p14="http://schemas.microsoft.com/office/powerpoint/2010/main" val="156732549"/>
              </p:ext>
            </p:extLst>
          </p:nvPr>
        </p:nvGraphicFramePr>
        <p:xfrm>
          <a:off x="6965950" y="3667125"/>
          <a:ext cx="476250" cy="214313"/>
        </p:xfrm>
        <a:graphic>
          <a:graphicData uri="http://schemas.openxmlformats.org/presentationml/2006/ole">
            <mc:AlternateContent xmlns:mc="http://schemas.openxmlformats.org/markup-compatibility/2006">
              <mc:Choice xmlns:v="urn:schemas-microsoft-com:vml" Requires="v">
                <p:oleObj name="Equation" r:id="rId7" imgW="393480" imgH="177480" progId="Equation.DSMT4">
                  <p:embed/>
                </p:oleObj>
              </mc:Choice>
              <mc:Fallback>
                <p:oleObj name="Equation" r:id="rId7" imgW="393480" imgH="177480" progId="Equation.DSMT4">
                  <p:embed/>
                  <p:pic>
                    <p:nvPicPr>
                      <p:cNvPr id="9" name="Object 8">
                        <a:extLst>
                          <a:ext uri="{C183D7F6-B498-43B3-948B-1728B52AA6E4}">
                            <adec:decorative xmlns:adec="http://schemas.microsoft.com/office/drawing/2017/decorative" val="1"/>
                          </a:ext>
                        </a:extLst>
                      </p:cNvPr>
                      <p:cNvPicPr/>
                      <p:nvPr/>
                    </p:nvPicPr>
                    <p:blipFill>
                      <a:blip r:embed="rId8"/>
                      <a:stretch>
                        <a:fillRect/>
                      </a:stretch>
                    </p:blipFill>
                    <p:spPr>
                      <a:xfrm>
                        <a:off x="6965950" y="3667125"/>
                        <a:ext cx="476250" cy="214313"/>
                      </a:xfrm>
                      <a:prstGeom prst="rect">
                        <a:avLst/>
                      </a:prstGeom>
                      <a:solidFill>
                        <a:schemeClr val="bg1"/>
                      </a:solidFill>
                    </p:spPr>
                  </p:pic>
                </p:oleObj>
              </mc:Fallback>
            </mc:AlternateContent>
          </a:graphicData>
        </a:graphic>
      </p:graphicFrame>
      <p:sp>
        <p:nvSpPr>
          <p:cNvPr id="5" name="Content Placeholder 4"/>
          <p:cNvSpPr>
            <a:spLocks noGrp="1"/>
          </p:cNvSpPr>
          <p:nvPr>
            <p:ph sz="quarter" idx="14"/>
          </p:nvPr>
        </p:nvSpPr>
        <p:spPr>
          <a:xfrm>
            <a:off x="457201" y="4619141"/>
            <a:ext cx="8229600" cy="1520402"/>
          </a:xfrm>
        </p:spPr>
        <p:txBody>
          <a:bodyPr/>
          <a:lstStyle/>
          <a:p>
            <a:pPr marL="432" indent="0">
              <a:spcBef>
                <a:spcPts val="600"/>
              </a:spcBef>
              <a:buNone/>
            </a:pPr>
            <a:r>
              <a:rPr lang="en-US" noProof="0" dirty="0">
                <a:latin typeface="+mn-lt"/>
              </a:rPr>
              <a:t>… the </a:t>
            </a:r>
            <a:r>
              <a:rPr lang="en-US" b="1" noProof="0" dirty="0">
                <a:latin typeface="+mn-lt"/>
              </a:rPr>
              <a:t>financial account</a:t>
            </a:r>
            <a:r>
              <a:rPr lang="en-US" noProof="0" dirty="0">
                <a:latin typeface="+mn-lt"/>
              </a:rPr>
              <a:t>, the part of the B</a:t>
            </a:r>
            <a:r>
              <a:rPr lang="en-US" sz="100" noProof="0" dirty="0">
                <a:latin typeface="+mn-lt"/>
              </a:rPr>
              <a:t> </a:t>
            </a:r>
            <a:r>
              <a:rPr lang="en-US" noProof="0" dirty="0">
                <a:latin typeface="+mn-lt"/>
              </a:rPr>
              <a:t>o</a:t>
            </a:r>
            <a:r>
              <a:rPr lang="en-US" sz="100" noProof="0" dirty="0">
                <a:latin typeface="+mn-lt"/>
              </a:rPr>
              <a:t> </a:t>
            </a:r>
            <a:r>
              <a:rPr lang="en-US" noProof="0" dirty="0">
                <a:latin typeface="+mn-lt"/>
              </a:rPr>
              <a:t>P that records purchases of assets a country has made abroad and foreign purchases of assets in the country…</a:t>
            </a:r>
          </a:p>
          <a:p>
            <a:pPr marL="432" indent="0">
              <a:spcBef>
                <a:spcPts val="600"/>
              </a:spcBef>
              <a:buNone/>
            </a:pPr>
            <a:r>
              <a:rPr lang="en-US" noProof="0" dirty="0">
                <a:latin typeface="+mn-lt"/>
              </a:rPr>
              <a:t>… and the </a:t>
            </a:r>
            <a:r>
              <a:rPr lang="en-US" b="1" noProof="0" dirty="0">
                <a:latin typeface="+mn-lt"/>
              </a:rPr>
              <a:t>capital account</a:t>
            </a:r>
            <a:r>
              <a:rPr lang="en-US" noProof="0" dirty="0">
                <a:latin typeface="+mn-lt"/>
              </a:rPr>
              <a:t>, the part of the B</a:t>
            </a:r>
            <a:r>
              <a:rPr lang="en-US" sz="100" noProof="0" dirty="0">
                <a:latin typeface="+mn-lt"/>
              </a:rPr>
              <a:t> </a:t>
            </a:r>
            <a:r>
              <a:rPr lang="en-US" noProof="0" dirty="0">
                <a:latin typeface="+mn-lt"/>
              </a:rPr>
              <a:t>o</a:t>
            </a:r>
            <a:r>
              <a:rPr lang="en-US" sz="100" noProof="0" dirty="0">
                <a:latin typeface="+mn-lt"/>
              </a:rPr>
              <a:t> </a:t>
            </a:r>
            <a:r>
              <a:rPr lang="en-US" noProof="0" dirty="0">
                <a:latin typeface="+mn-lt"/>
              </a:rPr>
              <a:t>P that records relatively minor transactions such as migrants’ transfers and sales and purchases of </a:t>
            </a:r>
            <a:r>
              <a:rPr lang="en-US" noProof="0" dirty="0" err="1">
                <a:latin typeface="+mn-lt"/>
              </a:rPr>
              <a:t>nonproduced</a:t>
            </a:r>
            <a:r>
              <a:rPr lang="en-US" noProof="0" dirty="0">
                <a:latin typeface="+mn-lt"/>
              </a:rPr>
              <a:t>, nonfinancial assets.</a:t>
            </a:r>
          </a:p>
        </p:txBody>
      </p:sp>
    </p:spTree>
    <p:extLst>
      <p:ext uri="{BB962C8B-B14F-4D97-AF65-F5344CB8AC3E}">
        <p14:creationId xmlns:p14="http://schemas.microsoft.com/office/powerpoint/2010/main" val="3493712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xEl>
                                              <p:pRg st="1" end="1"/>
                                            </p:txEl>
                                          </p:spTgt>
                                        </p:tgtEl>
                                        <p:attrNameLst>
                                          <p:attrName>style.visibility</p:attrName>
                                        </p:attrNameLst>
                                      </p:cBhvr>
                                      <p:to>
                                        <p:strVal val="visible"/>
                                      </p:to>
                                    </p:set>
                                    <p:animEffect transition="in" filter="fade">
                                      <p:cBhvr>
                                        <p:cTn id="31"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18.1 Trade Flows for the United States, 2022</a:t>
            </a:r>
          </a:p>
        </p:txBody>
      </p:sp>
      <p:sp>
        <p:nvSpPr>
          <p:cNvPr id="5" name="Content Placeholder 4"/>
          <p:cNvSpPr>
            <a:spLocks noGrp="1"/>
          </p:cNvSpPr>
          <p:nvPr>
            <p:ph sz="quarter" idx="14"/>
          </p:nvPr>
        </p:nvSpPr>
        <p:spPr>
          <a:xfrm>
            <a:off x="457200" y="1558413"/>
            <a:ext cx="3713967" cy="3514627"/>
          </a:xfrm>
        </p:spPr>
        <p:txBody>
          <a:bodyPr/>
          <a:lstStyle/>
          <a:p>
            <a:pPr marL="432" indent="0">
              <a:buNone/>
            </a:pPr>
            <a:r>
              <a:rPr lang="en-US" sz="1800" noProof="0" dirty="0">
                <a:solidFill>
                  <a:schemeClr val="tx1"/>
                </a:solidFill>
                <a:latin typeface="+mn-lt"/>
              </a:rPr>
              <a:t>The current account records a country’s net exports, net income on investments, and net transfers.</a:t>
            </a:r>
          </a:p>
          <a:p>
            <a:pPr marL="432" indent="0">
              <a:buNone/>
            </a:pPr>
            <a:r>
              <a:rPr lang="en-US" sz="1800" noProof="0" dirty="0">
                <a:solidFill>
                  <a:schemeClr val="tx1"/>
                </a:solidFill>
                <a:latin typeface="+mn-lt"/>
              </a:rPr>
              <a:t>An important part of this is the </a:t>
            </a:r>
            <a:r>
              <a:rPr lang="en-US" sz="1800" b="1" noProof="0" dirty="0">
                <a:solidFill>
                  <a:schemeClr val="tx1"/>
                </a:solidFill>
                <a:latin typeface="+mn-lt"/>
              </a:rPr>
              <a:t>trade balance</a:t>
            </a:r>
            <a:r>
              <a:rPr lang="en-US" sz="1800" noProof="0" dirty="0">
                <a:solidFill>
                  <a:schemeClr val="tx1"/>
                </a:solidFill>
                <a:latin typeface="+mn-lt"/>
              </a:rPr>
              <a:t>, the difference between the value of the </a:t>
            </a:r>
            <a:r>
              <a:rPr lang="en-US" sz="1800" b="1" noProof="0" dirty="0">
                <a:solidFill>
                  <a:schemeClr val="tx1"/>
                </a:solidFill>
                <a:latin typeface="+mn-lt"/>
              </a:rPr>
              <a:t>goods</a:t>
            </a:r>
            <a:r>
              <a:rPr lang="en-US" sz="1800" noProof="0" dirty="0">
                <a:solidFill>
                  <a:schemeClr val="tx1"/>
                </a:solidFill>
                <a:latin typeface="+mn-lt"/>
              </a:rPr>
              <a:t> a country exports and the value of the goods a country imports.</a:t>
            </a:r>
          </a:p>
          <a:p>
            <a:pPr indent="-255600"/>
            <a:r>
              <a:rPr lang="en-US" sz="1800" noProof="0" dirty="0">
                <a:solidFill>
                  <a:schemeClr val="tx1"/>
                </a:solidFill>
                <a:latin typeface="+mn-lt"/>
              </a:rPr>
              <a:t>Positive = trade surplus</a:t>
            </a:r>
          </a:p>
          <a:p>
            <a:pPr indent="-255600"/>
            <a:r>
              <a:rPr lang="en-US" sz="1800" noProof="0" dirty="0">
                <a:solidFill>
                  <a:schemeClr val="tx1"/>
                </a:solidFill>
                <a:latin typeface="+mn-lt"/>
              </a:rPr>
              <a:t>Negative = trade deficit</a:t>
            </a:r>
          </a:p>
        </p:txBody>
      </p:sp>
      <p:sp>
        <p:nvSpPr>
          <p:cNvPr id="6" name="Content Placeholder 5"/>
          <p:cNvSpPr>
            <a:spLocks noGrp="1"/>
          </p:cNvSpPr>
          <p:nvPr>
            <p:ph sz="quarter" idx="15"/>
          </p:nvPr>
        </p:nvSpPr>
        <p:spPr>
          <a:xfrm>
            <a:off x="457200" y="5318804"/>
            <a:ext cx="3965713" cy="843458"/>
          </a:xfrm>
        </p:spPr>
        <p:txBody>
          <a:bodyPr/>
          <a:lstStyle/>
          <a:p>
            <a:pPr marL="432" indent="0">
              <a:buNone/>
            </a:pPr>
            <a:r>
              <a:rPr lang="en-US" sz="1800" noProof="0" dirty="0">
                <a:solidFill>
                  <a:schemeClr val="tx1"/>
                </a:solidFill>
              </a:rPr>
              <a:t>In 2022, the United States had an overall trade deficit of $1,183 billion.</a:t>
            </a:r>
          </a:p>
        </p:txBody>
      </p:sp>
      <p:pic>
        <p:nvPicPr>
          <p:cNvPr id="8" name="Picture 7" descr="A diagram illustrates trade flows for the United States in 2022. For long description in Notes pane, press F6.">
            <a:extLst>
              <a:ext uri="{FF2B5EF4-FFF2-40B4-BE49-F238E27FC236}">
                <a16:creationId xmlns:a16="http://schemas.microsoft.com/office/drawing/2014/main" id="{25E2820C-1408-07AF-594B-2890C6B45C3D}"/>
              </a:ext>
            </a:extLst>
          </p:cNvPr>
          <p:cNvPicPr>
            <a:picLocks noChangeAspect="1"/>
          </p:cNvPicPr>
          <p:nvPr/>
        </p:nvPicPr>
        <p:blipFill>
          <a:blip r:embed="rId3"/>
          <a:stretch>
            <a:fillRect/>
          </a:stretch>
        </p:blipFill>
        <p:spPr>
          <a:xfrm>
            <a:off x="4686249" y="1533242"/>
            <a:ext cx="4025951" cy="3539798"/>
          </a:xfrm>
          <a:prstGeom prst="rect">
            <a:avLst/>
          </a:prstGeom>
        </p:spPr>
      </p:pic>
    </p:spTree>
    <p:extLst>
      <p:ext uri="{BB962C8B-B14F-4D97-AF65-F5344CB8AC3E}">
        <p14:creationId xmlns:p14="http://schemas.microsoft.com/office/powerpoint/2010/main" val="2702968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500"/>
                                        <p:tgtEl>
                                          <p:spTgt spid="5">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Rest of the Current Account</a:t>
            </a:r>
          </a:p>
        </p:txBody>
      </p:sp>
      <p:sp>
        <p:nvSpPr>
          <p:cNvPr id="4" name="Content Placeholder 3"/>
          <p:cNvSpPr>
            <a:spLocks noGrp="1"/>
          </p:cNvSpPr>
          <p:nvPr>
            <p:ph sz="quarter" idx="13"/>
          </p:nvPr>
        </p:nvSpPr>
        <p:spPr>
          <a:xfrm>
            <a:off x="457200" y="1556326"/>
            <a:ext cx="8045532" cy="3253179"/>
          </a:xfrm>
        </p:spPr>
        <p:txBody>
          <a:bodyPr/>
          <a:lstStyle/>
          <a:p>
            <a:pPr marL="432" indent="0">
              <a:spcBef>
                <a:spcPts val="600"/>
              </a:spcBef>
              <a:buNone/>
            </a:pPr>
            <a:r>
              <a:rPr lang="en-US" sz="2200" noProof="0" dirty="0">
                <a:solidFill>
                  <a:schemeClr val="tx1"/>
                </a:solidFill>
              </a:rPr>
              <a:t>The current account is made up of the</a:t>
            </a:r>
          </a:p>
          <a:p>
            <a:pPr>
              <a:spcBef>
                <a:spcPts val="600"/>
              </a:spcBef>
            </a:pPr>
            <a:r>
              <a:rPr lang="en-US" sz="2200" b="1" noProof="0" dirty="0">
                <a:solidFill>
                  <a:schemeClr val="tx1"/>
                </a:solidFill>
              </a:rPr>
              <a:t>Trade balance,</a:t>
            </a:r>
          </a:p>
          <a:p>
            <a:pPr>
              <a:spcBef>
                <a:spcPts val="600"/>
              </a:spcBef>
            </a:pPr>
            <a:r>
              <a:rPr lang="en-US" sz="2200" b="1" noProof="0" dirty="0">
                <a:solidFill>
                  <a:schemeClr val="tx1"/>
                </a:solidFill>
              </a:rPr>
              <a:t>Balance of services</a:t>
            </a:r>
            <a:r>
              <a:rPr lang="en-US" sz="2200" noProof="0" dirty="0">
                <a:solidFill>
                  <a:schemeClr val="tx1"/>
                </a:solidFill>
              </a:rPr>
              <a:t>, the difference between the values of the exports and imports of services,</a:t>
            </a:r>
          </a:p>
          <a:p>
            <a:pPr lvl="1"/>
            <a:r>
              <a:rPr lang="en-US" sz="2200" noProof="0" dirty="0">
                <a:solidFill>
                  <a:schemeClr val="tx1"/>
                </a:solidFill>
              </a:rPr>
              <a:t>The sum of balance of trade and balance of services is </a:t>
            </a:r>
            <a:r>
              <a:rPr lang="en-US" sz="2200" b="1" noProof="0" dirty="0">
                <a:solidFill>
                  <a:schemeClr val="tx1"/>
                </a:solidFill>
              </a:rPr>
              <a:t>net exports.</a:t>
            </a:r>
          </a:p>
          <a:p>
            <a:pPr>
              <a:spcBef>
                <a:spcPts val="600"/>
              </a:spcBef>
            </a:pPr>
            <a:r>
              <a:rPr lang="en-US" sz="2200" b="1" noProof="0" dirty="0">
                <a:solidFill>
                  <a:schemeClr val="tx1"/>
                </a:solidFill>
              </a:rPr>
              <a:t>Net income on investments, </a:t>
            </a:r>
            <a:r>
              <a:rPr lang="en-US" sz="2200" noProof="0" dirty="0">
                <a:solidFill>
                  <a:schemeClr val="tx1"/>
                </a:solidFill>
              </a:rPr>
              <a:t>and</a:t>
            </a:r>
          </a:p>
          <a:p>
            <a:pPr>
              <a:spcBef>
                <a:spcPts val="600"/>
              </a:spcBef>
            </a:pPr>
            <a:r>
              <a:rPr lang="en-US" sz="2200" b="1" noProof="0" dirty="0">
                <a:solidFill>
                  <a:schemeClr val="tx1"/>
                </a:solidFill>
              </a:rPr>
              <a:t>Net transfers</a:t>
            </a:r>
          </a:p>
        </p:txBody>
      </p:sp>
      <p:sp>
        <p:nvSpPr>
          <p:cNvPr id="5" name="Content Placeholder 4"/>
          <p:cNvSpPr>
            <a:spLocks noGrp="1"/>
          </p:cNvSpPr>
          <p:nvPr>
            <p:ph sz="quarter" idx="14"/>
          </p:nvPr>
        </p:nvSpPr>
        <p:spPr>
          <a:xfrm>
            <a:off x="457200" y="4940135"/>
            <a:ext cx="8229600" cy="1210144"/>
          </a:xfrm>
        </p:spPr>
        <p:txBody>
          <a:bodyPr/>
          <a:lstStyle/>
          <a:p>
            <a:pPr marL="432" indent="0">
              <a:buNone/>
            </a:pPr>
            <a:r>
              <a:rPr lang="en-US" sz="2200" noProof="0" dirty="0">
                <a:solidFill>
                  <a:schemeClr val="tx1"/>
                </a:solidFill>
              </a:rPr>
              <a:t>For simplicity, we will frequently ignore the latter two—their sum is close to zero for the United States—and think of net exports as being equal to the current account balance.</a:t>
            </a:r>
          </a:p>
        </p:txBody>
      </p:sp>
    </p:spTree>
    <p:extLst>
      <p:ext uri="{BB962C8B-B14F-4D97-AF65-F5344CB8AC3E}">
        <p14:creationId xmlns:p14="http://schemas.microsoft.com/office/powerpoint/2010/main" val="376946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animEffect transition="in" filter="fade">
                                      <p:cBhvr>
                                        <p:cTn id="31"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6D90B95B22DD945BDFF45EB84A5E21C" ma:contentTypeVersion="11" ma:contentTypeDescription="Create a new document." ma:contentTypeScope="" ma:versionID="d64c759ff087fb2f361248d72b503ae0">
  <xsd:schema xmlns:xsd="http://www.w3.org/2001/XMLSchema" xmlns:xs="http://www.w3.org/2001/XMLSchema" xmlns:p="http://schemas.microsoft.com/office/2006/metadata/properties" xmlns:ns2="7c1bd8dc-4e40-424f-a15f-9ffcd522197f" xmlns:ns3="6125ffc9-2c56-435e-8267-1393444907b2" targetNamespace="http://schemas.microsoft.com/office/2006/metadata/properties" ma:root="true" ma:fieldsID="7322cfddf5e3a731f65b591fdc9947f5" ns2:_="" ns3:_="">
    <xsd:import namespace="7c1bd8dc-4e40-424f-a15f-9ffcd522197f"/>
    <xsd:import namespace="6125ffc9-2c56-435e-8267-1393444907b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1bd8dc-4e40-424f-a15f-9ffcd52219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125ffc9-2c56-435e-8267-1393444907b2"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16150E1-48A4-4C7F-9025-5BAE976ED388}">
  <ds:schemaRefs>
    <ds:schemaRef ds:uri="http://schemas.microsoft.com/sharepoint/v3/contenttype/forms"/>
  </ds:schemaRefs>
</ds:datastoreItem>
</file>

<file path=customXml/itemProps2.xml><?xml version="1.0" encoding="utf-8"?>
<ds:datastoreItem xmlns:ds="http://schemas.openxmlformats.org/officeDocument/2006/customXml" ds:itemID="{C825CFBD-1BD9-4616-8194-B50E4392FC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1bd8dc-4e40-424f-a15f-9ffcd522197f"/>
    <ds:schemaRef ds:uri="6125ffc9-2c56-435e-8267-1393444907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180B7F2-6380-4E74-BCA7-F997148B06E3}">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6125ffc9-2c56-435e-8267-1393444907b2"/>
    <ds:schemaRef ds:uri="7c1bd8dc-4e40-424f-a15f-9ffcd522197f"/>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1390</TotalTime>
  <Words>7348</Words>
  <Application>Microsoft Office PowerPoint</Application>
  <PresentationFormat>On-screen Show (4:3)</PresentationFormat>
  <Paragraphs>447</Paragraphs>
  <Slides>62</Slides>
  <Notes>24</Notes>
  <HiddenSlides>0</HiddenSlides>
  <MMClips>0</MMClips>
  <ScaleCrop>false</ScaleCrop>
  <HeadingPairs>
    <vt:vector size="8" baseType="variant">
      <vt:variant>
        <vt:lpstr>Fonts Used</vt:lpstr>
      </vt:variant>
      <vt:variant>
        <vt:i4>4</vt:i4>
      </vt:variant>
      <vt:variant>
        <vt:lpstr>Theme</vt:lpstr>
      </vt:variant>
      <vt:variant>
        <vt:i4>2</vt:i4>
      </vt:variant>
      <vt:variant>
        <vt:lpstr>Embedded OLE Servers</vt:lpstr>
      </vt:variant>
      <vt:variant>
        <vt:i4>2</vt:i4>
      </vt:variant>
      <vt:variant>
        <vt:lpstr>Slide Titles</vt:lpstr>
      </vt:variant>
      <vt:variant>
        <vt:i4>62</vt:i4>
      </vt:variant>
    </vt:vector>
  </HeadingPairs>
  <TitlesOfParts>
    <vt:vector size="70" baseType="lpstr">
      <vt:lpstr>Verdana</vt:lpstr>
      <vt:lpstr>Times New Roman</vt:lpstr>
      <vt:lpstr>Noto Sans Symbols</vt:lpstr>
      <vt:lpstr>Arial</vt:lpstr>
      <vt:lpstr>USHE</vt:lpstr>
      <vt:lpstr>USHE_slide options</vt:lpstr>
      <vt:lpstr>Equation</vt:lpstr>
      <vt:lpstr>MathType 6.0 Equation</vt:lpstr>
      <vt:lpstr>Macroeconomics</vt:lpstr>
      <vt:lpstr>Chapter Outline</vt:lpstr>
      <vt:lpstr>Covid-19 Disrupts the Global Economy</vt:lpstr>
      <vt:lpstr>18.1 The Balance of Payments: Linking the United States to the International Economy</vt:lpstr>
      <vt:lpstr>Open and Closed Economies</vt:lpstr>
      <vt:lpstr>Table 18.1 The U.S. Balance of Payments, 2020 (Billions of Dollars) (1 of 2)</vt:lpstr>
      <vt:lpstr>Table 18.1 The U.S. Balance of Payments, 2020 (Billions of Dollars) (2 of 2)</vt:lpstr>
      <vt:lpstr>Figure 18.1 Trade Flows for the United States, 2022</vt:lpstr>
      <vt:lpstr>The Rest of the Current Account</vt:lpstr>
      <vt:lpstr>The Financial Account</vt:lpstr>
      <vt:lpstr>Net Foreign Investment</vt:lpstr>
      <vt:lpstr>The Capital Account</vt:lpstr>
      <vt:lpstr>Why Is the Balance of Payments Always Zero?</vt:lpstr>
      <vt:lpstr>18.2 The Foreign Exchange Market and Exchange Rates</vt:lpstr>
      <vt:lpstr>Figure 18.2 Equilibrium in the Foreign Exchange Market (1 of 3)</vt:lpstr>
      <vt:lpstr>Figure 18.2 Equilibrium in the Foreign Exchange Market (2 of 3)</vt:lpstr>
      <vt:lpstr>Figure 18.2 Equilibrium in the Foreign Exchange Market (3 of 3)</vt:lpstr>
      <vt:lpstr>Are All Exchange Rates Determined by the Market?</vt:lpstr>
      <vt:lpstr>Shifts in the Demand for and Supply of Foreign Exchange</vt:lpstr>
      <vt:lpstr>Figure 18.3 Shifts in the Demand and Supply Curve Resulting in a Higher Exchange Rate (1 of 2)</vt:lpstr>
      <vt:lpstr>Figure 18.3 Shifts in the Demand and Supply Curve Resulting in a Higher Exchange Rate (2 of 2)</vt:lpstr>
      <vt:lpstr>Currency Speculation</vt:lpstr>
      <vt:lpstr>Exchange Rates, Imports, and Exports</vt:lpstr>
      <vt:lpstr>Apply the Concept: Is a Strong Currency Good for a Country?</vt:lpstr>
      <vt:lpstr>Real Exchange Rates</vt:lpstr>
      <vt:lpstr>A Change in the Real Exchange Rate</vt:lpstr>
      <vt:lpstr>What Determines Exchange Rates in the Long Run?</vt:lpstr>
      <vt:lpstr>Purchasing Power Parity</vt:lpstr>
      <vt:lpstr>What Stops Purchasing Power Parity From Occurring?</vt:lpstr>
      <vt:lpstr>Apply the Concept: The Big Mac Theory of Exchange Rates</vt:lpstr>
      <vt:lpstr>18.3 Exchange Rate Systems</vt:lpstr>
      <vt:lpstr>Other Exchange Rate Systems</vt:lpstr>
      <vt:lpstr>The Bretton Woods System</vt:lpstr>
      <vt:lpstr>The Current Exchange Rate System</vt:lpstr>
      <vt:lpstr>Figure 18.4 The U.S. Dollar’s Trade-Weighted Exchange Rate</vt:lpstr>
      <vt:lpstr>The Euro</vt:lpstr>
      <vt:lpstr>Pegging against the Dollar</vt:lpstr>
      <vt:lpstr>The Decline in Pegging</vt:lpstr>
      <vt:lpstr>Apply the Concept: The U.S. Dollar in the World Economy (1 of 2)</vt:lpstr>
      <vt:lpstr>Apply the Concept: The U.S. Dollar in the World Economy (2 of 2)</vt:lpstr>
      <vt:lpstr>18.4 The International Sector and National Saving and Investment</vt:lpstr>
      <vt:lpstr>Domestic Saving/Investment and Net Foreign Investment</vt:lpstr>
      <vt:lpstr>The Saving and Investment Equation</vt:lpstr>
      <vt:lpstr>Using the Saving and Investment Equation</vt:lpstr>
      <vt:lpstr>18.5 The Effect of a Government Budget Deficit on Investment</vt:lpstr>
      <vt:lpstr>The Twin Deficits</vt:lpstr>
      <vt:lpstr>Figure 18.5 U.S. Current Account Balance</vt:lpstr>
      <vt:lpstr>Apply the Concept: Will Apple Start Manufacturing i Phones in the United States? (1 of 3)</vt:lpstr>
      <vt:lpstr>Apply the Concept: Will Apple Start Manufacturing i Phones in the United States? (2 of 3)</vt:lpstr>
      <vt:lpstr>Apply the Concept: Will Apple Start Manufacturing i Phones in the United States? (3 of 3)</vt:lpstr>
      <vt:lpstr>18.6 Monetary Policy and Fiscal Policy in an Open Economy</vt:lpstr>
      <vt:lpstr>Monetary Policy in an Open Economy</vt:lpstr>
      <vt:lpstr>Fiscal Policy in an Open Economy</vt:lpstr>
      <vt:lpstr>Online Appendix: The Gold Standard and the Bretton Woods System</vt:lpstr>
      <vt:lpstr>The Bretton Woods System (1 of 2)</vt:lpstr>
      <vt:lpstr>The Bretton Woods System (2 of 2)</vt:lpstr>
      <vt:lpstr>Figure 18A.1: A Fixed Exchange Rate above Equilibrium Results in a Surplus of Pounds</vt:lpstr>
      <vt:lpstr>The Collapse of the Bretton Woods System</vt:lpstr>
      <vt:lpstr>Figure 18A.2: West Germany’s Undervalued Exchange Rate</vt:lpstr>
      <vt:lpstr>Relaxed Capital Controls Encouraged Currency Speculation</vt:lpstr>
      <vt:lpstr>Figure 18A.3: Destabilizing Speculation against the Deutsche Mark, 1971 </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Macroeconomics, Ninth Edition, Chapter 18, Macroeconomics in an Open Economy</dc:title>
  <dc:subject>Economics</dc:subject>
  <dc:creator>Hubbard/O'Brien</dc:creator>
  <cp:keywords>Macroeconomics</cp:keywords>
  <dc:description>Long description alt-text is inserted in the notes pane.; Alt text for images/math equations within table cells have been placed behind the object intentionally to provide a better screen reader user experience.</dc:description>
  <cp:lastModifiedBy>Chiranjeevi Kumar</cp:lastModifiedBy>
  <cp:revision>956</cp:revision>
  <dcterms:modified xsi:type="dcterms:W3CDTF">2024-05-03T14:02:33Z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0x01010086D90B95B22DD945BDFF45EB84A5E21C</vt:lpwstr>
  </property>
</Properties>
</file>